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4"/>
  </p:sldMasterIdLst>
  <p:notesMasterIdLst>
    <p:notesMasterId r:id="rId29"/>
  </p:notesMasterIdLst>
  <p:sldIdLst>
    <p:sldId id="256" r:id="rId5"/>
    <p:sldId id="261" r:id="rId6"/>
    <p:sldId id="299" r:id="rId7"/>
    <p:sldId id="301" r:id="rId8"/>
    <p:sldId id="282" r:id="rId9"/>
    <p:sldId id="317" r:id="rId10"/>
    <p:sldId id="285" r:id="rId11"/>
    <p:sldId id="287" r:id="rId12"/>
    <p:sldId id="303" r:id="rId13"/>
    <p:sldId id="304" r:id="rId14"/>
    <p:sldId id="306" r:id="rId15"/>
    <p:sldId id="309" r:id="rId16"/>
    <p:sldId id="292" r:id="rId17"/>
    <p:sldId id="288" r:id="rId18"/>
    <p:sldId id="293" r:id="rId19"/>
    <p:sldId id="295" r:id="rId20"/>
    <p:sldId id="310" r:id="rId21"/>
    <p:sldId id="311" r:id="rId22"/>
    <p:sldId id="294" r:id="rId23"/>
    <p:sldId id="312" r:id="rId24"/>
    <p:sldId id="313" r:id="rId25"/>
    <p:sldId id="315" r:id="rId26"/>
    <p:sldId id="283" r:id="rId27"/>
    <p:sldId id="278" r:id="rId28"/>
  </p:sldIdLst>
  <p:sldSz cx="9144000" cy="5143500" type="screen16x9"/>
  <p:notesSz cx="6858000" cy="9144000"/>
  <p:embeddedFontLst>
    <p:embeddedFont>
      <p:font typeface="Barlow" pitchFamily="2" charset="77"/>
      <p:regular r:id="rId30"/>
      <p:bold r:id="rId31"/>
      <p:italic r:id="rId32"/>
      <p:boldItalic r:id="rId33"/>
    </p:embeddedFont>
    <p:embeddedFont>
      <p:font typeface="Barlow Light" pitchFamily="2" charset="77"/>
      <p:regular r:id="rId34"/>
      <p:bold r:id="rId35"/>
      <p:italic r:id="rId36"/>
      <p:boldItalic r:id="rId37"/>
    </p:embeddedFont>
    <p:embeddedFont>
      <p:font typeface="Barlow SemiBold" pitchFamily="2" charset="77"/>
      <p:regular r:id="rId38"/>
      <p:bold r:id="rId39"/>
      <p:italic r:id="rId40"/>
      <p:boldItalic r:id="rId41"/>
    </p:embeddedFont>
    <p:embeddedFont>
      <p:font typeface="Cambria Math" panose="02040503050406030204" pitchFamily="18" charset="0"/>
      <p:regular r:id="rId42"/>
    </p:embeddedFont>
    <p:embeddedFont>
      <p:font typeface="Roboto" panose="02000000000000000000" pitchFamily="2" charset="0"/>
      <p:regular r:id="rId43"/>
      <p:bold r:id="rId44"/>
      <p:italic r:id="rId45"/>
      <p:boldItalic r:id="rId4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E2B71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ECAE4DE-9ACE-4FB5-8050-54A7DB4D5D50}">
  <a:tblStyle styleId="{9ECAE4DE-9ACE-4FB5-8050-54A7DB4D5D5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797"/>
    <p:restoredTop sz="94694"/>
  </p:normalViewPr>
  <p:slideViewPr>
    <p:cSldViewPr snapToGrid="0" showGuides="1">
      <p:cViewPr>
        <p:scale>
          <a:sx n="146" d="100"/>
          <a:sy n="146" d="100"/>
        </p:scale>
        <p:origin x="848" y="42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10.fntdata"/><Relationship Id="rId21" Type="http://schemas.openxmlformats.org/officeDocument/2006/relationships/slide" Target="slides/slide17.xml"/><Relationship Id="rId34" Type="http://schemas.openxmlformats.org/officeDocument/2006/relationships/font" Target="fonts/font5.fntdata"/><Relationship Id="rId42" Type="http://schemas.openxmlformats.org/officeDocument/2006/relationships/font" Target="fonts/font13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notesMaster" Target="notesMasters/notesMaster1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font" Target="fonts/font16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font" Target="fonts/font7.fntdata"/><Relationship Id="rId49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2.fntdata"/><Relationship Id="rId44" Type="http://schemas.openxmlformats.org/officeDocument/2006/relationships/font" Target="fonts/font15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font" Target="fonts/font14.fntdata"/><Relationship Id="rId48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46" Type="http://schemas.openxmlformats.org/officeDocument/2006/relationships/font" Target="fonts/font17.fntdata"/><Relationship Id="rId20" Type="http://schemas.openxmlformats.org/officeDocument/2006/relationships/slide" Target="slides/slide16.xml"/><Relationship Id="rId41" Type="http://schemas.openxmlformats.org/officeDocument/2006/relationships/font" Target="fonts/font12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ubbleChart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Agua</c:v>
                </c:pt>
              </c:strCache>
            </c:strRef>
          </c:tx>
          <c:spPr>
            <a:solidFill>
              <a:schemeClr val="accent1">
                <a:alpha val="75000"/>
              </a:schemeClr>
            </a:solidFill>
            <a:ln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r>
                      <a:rPr lang="en-US"/>
                      <a:t>200</a:t>
                    </a:r>
                    <a:endParaRPr lang="en-US" dirty="0"/>
                  </a:p>
                </c:rich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0-A8C4-9945-9C70-E88235C40F56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r>
                      <a:rPr lang="en-US"/>
                      <a:t>300</a:t>
                    </a:r>
                    <a:endParaRPr lang="en-US" dirty="0"/>
                  </a:p>
                </c:rich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1-A8C4-9945-9C70-E88235C40F56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r>
                      <a:rPr lang="en-US" dirty="0"/>
                      <a:t>300</a:t>
                    </a:r>
                  </a:p>
                </c:rich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2-A8C4-9945-9C70-E88235C40F56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r>
                      <a:rPr lang="en-US"/>
                      <a:t>500</a:t>
                    </a:r>
                    <a:endParaRPr lang="en-US" dirty="0"/>
                  </a:p>
                </c:rich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3-A8C4-9945-9C70-E88235C40F56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r>
                      <a:rPr lang="en-US"/>
                      <a:t>600</a:t>
                    </a:r>
                  </a:p>
                </c:rich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4-A8C4-9945-9C70-E88235C40F56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r>
                      <a:rPr lang="en-US" dirty="0"/>
                      <a:t>1300</a:t>
                    </a:r>
                  </a:p>
                </c:rich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5-A8C4-9945-9C70-E88235C40F5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CO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strRef>
              <c:f>Sheet1!$A$2:$A$7</c:f>
              <c:strCache>
                <c:ptCount val="6"/>
                <c:pt idx="0">
                  <c:v>Azucar</c:v>
                </c:pt>
                <c:pt idx="1">
                  <c:v>Cerveza</c:v>
                </c:pt>
                <c:pt idx="2">
                  <c:v>Destilería</c:v>
                </c:pt>
                <c:pt idx="3">
                  <c:v>Curtido</c:v>
                </c:pt>
                <c:pt idx="4">
                  <c:v>Pulpa y Papel</c:v>
                </c:pt>
                <c:pt idx="5">
                  <c:v>Textil</c:v>
                </c:pt>
              </c:strCache>
            </c:strRef>
          </c:xVal>
          <c:yVal>
            <c:numRef>
              <c:f>Sheet1!$B$2:$B$7</c:f>
              <c:numCache>
                <c:formatCode>General</c:formatCode>
                <c:ptCount val="6"/>
                <c:pt idx="0">
                  <c:v>0.4</c:v>
                </c:pt>
                <c:pt idx="1">
                  <c:v>0.25</c:v>
                </c:pt>
                <c:pt idx="2">
                  <c:v>12</c:v>
                </c:pt>
                <c:pt idx="3">
                  <c:v>28</c:v>
                </c:pt>
                <c:pt idx="4">
                  <c:v>175</c:v>
                </c:pt>
                <c:pt idx="5">
                  <c:v>120</c:v>
                </c:pt>
              </c:numCache>
            </c:numRef>
          </c:yVal>
          <c:bubbleSize>
            <c:numRef>
              <c:f>Sheet1!$C$2:$C$7</c:f>
              <c:numCache>
                <c:formatCode>General</c:formatCode>
                <c:ptCount val="6"/>
                <c:pt idx="0">
                  <c:v>200</c:v>
                </c:pt>
                <c:pt idx="1">
                  <c:v>300</c:v>
                </c:pt>
                <c:pt idx="2">
                  <c:v>300</c:v>
                </c:pt>
                <c:pt idx="3">
                  <c:v>500</c:v>
                </c:pt>
                <c:pt idx="4">
                  <c:v>600</c:v>
                </c:pt>
                <c:pt idx="5">
                  <c:v>1300</c:v>
                </c:pt>
              </c:numCache>
            </c:numRef>
          </c:bubbleSize>
          <c:bubble3D val="0"/>
          <c:extLst>
            <c:ext xmlns:c16="http://schemas.microsoft.com/office/drawing/2014/chart" uri="{C3380CC4-5D6E-409C-BE32-E72D297353CC}">
              <c16:uniqueId val="{00000006-A8C4-9945-9C70-E88235C40F56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bubbleScale val="100"/>
        <c:showNegBubbles val="0"/>
        <c:axId val="1476171776"/>
        <c:axId val="1476178464"/>
      </c:bubbleChart>
      <c:valAx>
        <c:axId val="147617177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CO"/>
          </a:p>
        </c:txPr>
        <c:crossAx val="1476178464"/>
        <c:crosses val="autoZero"/>
        <c:crossBetween val="midCat"/>
      </c:valAx>
      <c:valAx>
        <c:axId val="14761784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CO"/>
          </a:p>
        </c:txPr>
        <c:crossAx val="147617177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CO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6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>
          <a:alpha val="75000"/>
        </a:schemeClr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>
          <a:alpha val="75000"/>
        </a:schemeClr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>
            <a:alpha val="50000"/>
          </a:schemeClr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0.37708</cdr:x>
      <cdr:y>0.85937</cdr:y>
    </cdr:from>
    <cdr:to>
      <cdr:x>0.53157</cdr:x>
      <cdr:y>0.94528</cdr:y>
    </cdr:to>
    <cdr:sp macro="" textlink="">
      <cdr:nvSpPr>
        <cdr:cNvPr id="2" name="TextBox 8">
          <a:extLst xmlns:a="http://schemas.openxmlformats.org/drawingml/2006/main">
            <a:ext uri="{FF2B5EF4-FFF2-40B4-BE49-F238E27FC236}">
              <a16:creationId xmlns:a16="http://schemas.microsoft.com/office/drawing/2014/main" id="{45E7E0FC-498C-E840-8761-19A8D9E53432}"/>
            </a:ext>
          </a:extLst>
        </cdr:cNvPr>
        <cdr:cNvSpPr txBox="1"/>
      </cdr:nvSpPr>
      <cdr:spPr>
        <a:xfrm xmlns:a="http://schemas.openxmlformats.org/drawingml/2006/main" rot="19993249">
          <a:off x="1727320" y="2309096"/>
          <a:ext cx="707666" cy="230832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 marR="0" lvl="0" algn="l" rtl="0">
            <a:lnSpc>
              <a:spcPct val="100000"/>
            </a:lnSpc>
            <a:spcBef>
              <a:spcPts val="0"/>
            </a:spcBef>
            <a:spcAft>
              <a:spcPts val="0"/>
            </a:spcAft>
          </a:defPPr>
          <a:lvl1pPr marR="0" lvl="0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  <a:def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defRPr>
          </a:lvl1pPr>
          <a:lvl2pPr marR="0" lvl="1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  <a:def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defRPr>
          </a:lvl2pPr>
          <a:lvl3pPr marR="0" lvl="2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  <a:def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defRPr>
          </a:lvl3pPr>
          <a:lvl4pPr marR="0" lvl="3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  <a:def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defRPr>
          </a:lvl4pPr>
          <a:lvl5pPr marR="0" lvl="4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  <a:def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defRPr>
          </a:lvl5pPr>
          <a:lvl6pPr marR="0" lvl="5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  <a:def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defRPr>
          </a:lvl6pPr>
          <a:lvl7pPr marR="0" lvl="6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  <a:def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defRPr>
          </a:lvl7pPr>
          <a:lvl8pPr marR="0" lvl="7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  <a:def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defRPr>
          </a:lvl8pPr>
          <a:lvl9pPr marR="0" lvl="8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  <a:def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defRPr>
          </a:lvl9pPr>
        </a:lstStyle>
        <a:p xmlns:a="http://schemas.openxmlformats.org/drawingml/2006/main">
          <a:r>
            <a:rPr lang="en-CO" sz="900" dirty="0"/>
            <a:t>Liqueur</a:t>
          </a:r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Google Shape;514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O" dirty="0"/>
              <a:t>Consideraciones:</a:t>
            </a:r>
            <a:r>
              <a:rPr lang="en-US" dirty="0"/>
              <a:t>https://</a:t>
            </a:r>
            <a:r>
              <a:rPr lang="en-US" dirty="0" err="1"/>
              <a:t>www.fieldp.com</a:t>
            </a:r>
            <a:r>
              <a:rPr lang="en-US" dirty="0"/>
              <a:t>/documents/</a:t>
            </a:r>
            <a:r>
              <a:rPr lang="en-US" dirty="0" err="1"/>
              <a:t>stresstensor.pdf</a:t>
            </a:r>
            <a:endParaRPr lang="en-US" dirty="0"/>
          </a:p>
          <a:p>
            <a:endParaRPr lang="en-CO" dirty="0"/>
          </a:p>
          <a:p>
            <a:endParaRPr lang="en-CO" dirty="0"/>
          </a:p>
        </p:txBody>
      </p:sp>
    </p:spTree>
    <p:extLst>
      <p:ext uri="{BB962C8B-B14F-4D97-AF65-F5344CB8AC3E}">
        <p14:creationId xmlns:p14="http://schemas.microsoft.com/office/powerpoint/2010/main" val="22678255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0" name="Google Shape;750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userDrawn="1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/>
          <p:nvPr/>
        </p:nvSpPr>
        <p:spPr>
          <a:xfrm>
            <a:off x="0" y="0"/>
            <a:ext cx="61002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-175" y="1541675"/>
            <a:ext cx="6870000" cy="2060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7" name="Google Shape;77;p2"/>
          <p:cNvGrpSpPr/>
          <p:nvPr/>
        </p:nvGrpSpPr>
        <p:grpSpPr>
          <a:xfrm>
            <a:off x="8842175" y="668859"/>
            <a:ext cx="301822" cy="872807"/>
            <a:chOff x="-225" y="2255817"/>
            <a:chExt cx="318950" cy="922336"/>
          </a:xfrm>
        </p:grpSpPr>
        <p:sp>
          <p:nvSpPr>
            <p:cNvPr id="78" name="Google Shape;78;p2"/>
            <p:cNvSpPr/>
            <p:nvPr/>
          </p:nvSpPr>
          <p:spPr>
            <a:xfrm>
              <a:off x="-175" y="2255817"/>
              <a:ext cx="318900" cy="116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-175" y="2524353"/>
              <a:ext cx="318900" cy="116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-225" y="2792878"/>
              <a:ext cx="318900" cy="116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-225" y="3061453"/>
              <a:ext cx="318900" cy="116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4" name="Google Shape;104;p2"/>
          <p:cNvSpPr txBox="1">
            <a:spLocks noGrp="1"/>
          </p:cNvSpPr>
          <p:nvPr>
            <p:ph type="ctrTitle"/>
          </p:nvPr>
        </p:nvSpPr>
        <p:spPr>
          <a:xfrm>
            <a:off x="-1" y="1541675"/>
            <a:ext cx="6869825" cy="1201525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 dirty="0"/>
          </a:p>
        </p:txBody>
      </p:sp>
      <p:sp>
        <p:nvSpPr>
          <p:cNvPr id="105" name="Google Shape;189;p3"/>
          <p:cNvSpPr txBox="1">
            <a:spLocks noGrp="1"/>
          </p:cNvSpPr>
          <p:nvPr>
            <p:ph type="subTitle" idx="1" hasCustomPrompt="1"/>
          </p:nvPr>
        </p:nvSpPr>
        <p:spPr>
          <a:xfrm>
            <a:off x="-4988" y="2792687"/>
            <a:ext cx="6874811" cy="80908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aseline="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r>
              <a:rPr lang="es-CO" dirty="0"/>
              <a:t>Haga clic para agregar los autores</a:t>
            </a:r>
            <a:endParaRPr dirty="0"/>
          </a:p>
        </p:txBody>
      </p:sp>
      <p:pic>
        <p:nvPicPr>
          <p:cNvPr id="50" name="Picture 4" descr="Resultado de imagen para uniandes logo&quot;">
            <a:extLst>
              <a:ext uri="{FF2B5EF4-FFF2-40B4-BE49-F238E27FC236}">
                <a16:creationId xmlns:a16="http://schemas.microsoft.com/office/drawing/2014/main" id="{E7AF50D9-235A-3248-A993-64073FED8BF7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959"/>
          <a:stretch/>
        </p:blipFill>
        <p:spPr bwMode="auto">
          <a:xfrm>
            <a:off x="122830" y="4716393"/>
            <a:ext cx="1174417" cy="371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A8D76D9B-F8E7-E34F-8BDB-6EDAB3161E42}"/>
              </a:ext>
            </a:extLst>
          </p:cNvPr>
          <p:cNvCxnSpPr/>
          <p:nvPr userDrawn="1"/>
        </p:nvCxnSpPr>
        <p:spPr>
          <a:xfrm>
            <a:off x="1429303" y="4704279"/>
            <a:ext cx="0" cy="37511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Imagen 2" descr="Imagen que contiene dibujo&#10;&#10;Descripción generada automáticamente">
            <a:extLst>
              <a:ext uri="{FF2B5EF4-FFF2-40B4-BE49-F238E27FC236}">
                <a16:creationId xmlns:a16="http://schemas.microsoft.com/office/drawing/2014/main" id="{6AE1AC5E-2789-5C49-A5A1-D2C12D78147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l="26372" r="6915"/>
          <a:stretch/>
        </p:blipFill>
        <p:spPr>
          <a:xfrm>
            <a:off x="1437134" y="4627452"/>
            <a:ext cx="2105204" cy="52876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3"/>
          <p:cNvSpPr/>
          <p:nvPr/>
        </p:nvSpPr>
        <p:spPr>
          <a:xfrm>
            <a:off x="6100358" y="13"/>
            <a:ext cx="3050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7" name="Google Shape;107;p3"/>
          <p:cNvSpPr/>
          <p:nvPr/>
        </p:nvSpPr>
        <p:spPr>
          <a:xfrm>
            <a:off x="-175" y="1541675"/>
            <a:ext cx="6870000" cy="2060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6" name="Google Shape;156;p3"/>
          <p:cNvGrpSpPr/>
          <p:nvPr/>
        </p:nvGrpSpPr>
        <p:grpSpPr>
          <a:xfrm>
            <a:off x="-225" y="2135380"/>
            <a:ext cx="301822" cy="872770"/>
            <a:chOff x="-225" y="1987280"/>
            <a:chExt cx="318950" cy="922298"/>
          </a:xfrm>
        </p:grpSpPr>
        <p:sp>
          <p:nvSpPr>
            <p:cNvPr id="157" name="Google Shape;157;p3"/>
            <p:cNvSpPr/>
            <p:nvPr/>
          </p:nvSpPr>
          <p:spPr>
            <a:xfrm>
              <a:off x="-175" y="1987280"/>
              <a:ext cx="318900" cy="11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3"/>
            <p:cNvSpPr/>
            <p:nvPr/>
          </p:nvSpPr>
          <p:spPr>
            <a:xfrm>
              <a:off x="-175" y="2255817"/>
              <a:ext cx="318900" cy="11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3"/>
            <p:cNvSpPr/>
            <p:nvPr/>
          </p:nvSpPr>
          <p:spPr>
            <a:xfrm>
              <a:off x="-175" y="2524353"/>
              <a:ext cx="318900" cy="11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3"/>
            <p:cNvSpPr/>
            <p:nvPr/>
          </p:nvSpPr>
          <p:spPr>
            <a:xfrm>
              <a:off x="-225" y="2792878"/>
              <a:ext cx="318900" cy="11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6" name="Google Shape;166;p3"/>
          <p:cNvGrpSpPr/>
          <p:nvPr/>
        </p:nvGrpSpPr>
        <p:grpSpPr>
          <a:xfrm>
            <a:off x="6100350" y="4270684"/>
            <a:ext cx="301822" cy="872807"/>
            <a:chOff x="-225" y="2255817"/>
            <a:chExt cx="318950" cy="922336"/>
          </a:xfrm>
        </p:grpSpPr>
        <p:sp>
          <p:nvSpPr>
            <p:cNvPr id="167" name="Google Shape;167;p3"/>
            <p:cNvSpPr/>
            <p:nvPr/>
          </p:nvSpPr>
          <p:spPr>
            <a:xfrm>
              <a:off x="-175" y="2255817"/>
              <a:ext cx="318900" cy="116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3"/>
            <p:cNvSpPr/>
            <p:nvPr/>
          </p:nvSpPr>
          <p:spPr>
            <a:xfrm>
              <a:off x="-175" y="2524353"/>
              <a:ext cx="318900" cy="116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3"/>
            <p:cNvSpPr/>
            <p:nvPr/>
          </p:nvSpPr>
          <p:spPr>
            <a:xfrm>
              <a:off x="-225" y="2792878"/>
              <a:ext cx="318900" cy="116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3"/>
            <p:cNvSpPr/>
            <p:nvPr/>
          </p:nvSpPr>
          <p:spPr>
            <a:xfrm>
              <a:off x="-225" y="3061453"/>
              <a:ext cx="318900" cy="116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1" name="Google Shape;171;p3"/>
          <p:cNvGrpSpPr/>
          <p:nvPr/>
        </p:nvGrpSpPr>
        <p:grpSpPr>
          <a:xfrm>
            <a:off x="685795" y="0"/>
            <a:ext cx="666403" cy="666424"/>
            <a:chOff x="7996345" y="980275"/>
            <a:chExt cx="666403" cy="666424"/>
          </a:xfrm>
        </p:grpSpPr>
        <p:sp>
          <p:nvSpPr>
            <p:cNvPr id="172" name="Google Shape;172;p3"/>
            <p:cNvSpPr/>
            <p:nvPr/>
          </p:nvSpPr>
          <p:spPr>
            <a:xfrm>
              <a:off x="7996345" y="980275"/>
              <a:ext cx="59400" cy="59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3"/>
            <p:cNvSpPr/>
            <p:nvPr/>
          </p:nvSpPr>
          <p:spPr>
            <a:xfrm>
              <a:off x="8198672" y="980275"/>
              <a:ext cx="59400" cy="59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3"/>
            <p:cNvSpPr/>
            <p:nvPr/>
          </p:nvSpPr>
          <p:spPr>
            <a:xfrm>
              <a:off x="8400998" y="980275"/>
              <a:ext cx="59400" cy="59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3"/>
            <p:cNvSpPr/>
            <p:nvPr/>
          </p:nvSpPr>
          <p:spPr>
            <a:xfrm>
              <a:off x="7996345" y="1182617"/>
              <a:ext cx="59400" cy="59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3"/>
            <p:cNvSpPr/>
            <p:nvPr/>
          </p:nvSpPr>
          <p:spPr>
            <a:xfrm>
              <a:off x="8198672" y="1182617"/>
              <a:ext cx="59400" cy="59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3"/>
            <p:cNvSpPr/>
            <p:nvPr/>
          </p:nvSpPr>
          <p:spPr>
            <a:xfrm>
              <a:off x="8400998" y="1182617"/>
              <a:ext cx="59400" cy="59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3"/>
            <p:cNvSpPr/>
            <p:nvPr/>
          </p:nvSpPr>
          <p:spPr>
            <a:xfrm>
              <a:off x="7996345" y="1384958"/>
              <a:ext cx="59400" cy="59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3"/>
            <p:cNvSpPr/>
            <p:nvPr/>
          </p:nvSpPr>
          <p:spPr>
            <a:xfrm>
              <a:off x="8198672" y="1384958"/>
              <a:ext cx="59400" cy="59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3"/>
            <p:cNvSpPr/>
            <p:nvPr/>
          </p:nvSpPr>
          <p:spPr>
            <a:xfrm>
              <a:off x="8400998" y="1384958"/>
              <a:ext cx="59400" cy="59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3"/>
            <p:cNvSpPr/>
            <p:nvPr/>
          </p:nvSpPr>
          <p:spPr>
            <a:xfrm>
              <a:off x="7996345" y="1587299"/>
              <a:ext cx="59400" cy="59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3"/>
            <p:cNvSpPr/>
            <p:nvPr/>
          </p:nvSpPr>
          <p:spPr>
            <a:xfrm>
              <a:off x="8198672" y="1587299"/>
              <a:ext cx="59400" cy="59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3"/>
            <p:cNvSpPr/>
            <p:nvPr/>
          </p:nvSpPr>
          <p:spPr>
            <a:xfrm>
              <a:off x="8400998" y="1587299"/>
              <a:ext cx="59400" cy="59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3"/>
            <p:cNvSpPr/>
            <p:nvPr/>
          </p:nvSpPr>
          <p:spPr>
            <a:xfrm>
              <a:off x="8603324" y="980275"/>
              <a:ext cx="59400" cy="59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3"/>
            <p:cNvSpPr/>
            <p:nvPr/>
          </p:nvSpPr>
          <p:spPr>
            <a:xfrm>
              <a:off x="8603324" y="1182617"/>
              <a:ext cx="59400" cy="59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3"/>
            <p:cNvSpPr/>
            <p:nvPr/>
          </p:nvSpPr>
          <p:spPr>
            <a:xfrm>
              <a:off x="8603324" y="1384958"/>
              <a:ext cx="59400" cy="59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3"/>
            <p:cNvSpPr/>
            <p:nvPr/>
          </p:nvSpPr>
          <p:spPr>
            <a:xfrm>
              <a:off x="8603349" y="1587299"/>
              <a:ext cx="59400" cy="59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8" name="Google Shape;188;p3"/>
          <p:cNvSpPr txBox="1">
            <a:spLocks noGrp="1"/>
          </p:cNvSpPr>
          <p:nvPr>
            <p:ph type="ctrTitle"/>
          </p:nvPr>
        </p:nvSpPr>
        <p:spPr>
          <a:xfrm>
            <a:off x="603425" y="1794125"/>
            <a:ext cx="5497200" cy="872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89" name="Google Shape;189;p3"/>
          <p:cNvSpPr txBox="1">
            <a:spLocks noGrp="1"/>
          </p:cNvSpPr>
          <p:nvPr>
            <p:ph type="subTitle" idx="1"/>
          </p:nvPr>
        </p:nvSpPr>
        <p:spPr>
          <a:xfrm>
            <a:off x="603425" y="2604674"/>
            <a:ext cx="5497200" cy="379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  <p:pic>
        <p:nvPicPr>
          <p:cNvPr id="50" name="Imagen 49">
            <a:hlinkClick r:id="rId2" action="ppaction://hlinksldjump"/>
            <a:extLst>
              <a:ext uri="{FF2B5EF4-FFF2-40B4-BE49-F238E27FC236}">
                <a16:creationId xmlns:a16="http://schemas.microsoft.com/office/drawing/2014/main" id="{E6F4979F-FF00-F745-8E6A-5C836C64A65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12470" b="35246"/>
          <a:stretch/>
        </p:blipFill>
        <p:spPr>
          <a:xfrm>
            <a:off x="301550" y="4610118"/>
            <a:ext cx="2250412" cy="485902"/>
          </a:xfrm>
          <a:prstGeom prst="rect">
            <a:avLst/>
          </a:prstGeom>
        </p:spPr>
      </p:pic>
      <p:pic>
        <p:nvPicPr>
          <p:cNvPr id="51" name="Imagen 50">
            <a:hlinkClick r:id="rId2" action="ppaction://hlinksldjump"/>
            <a:extLst>
              <a:ext uri="{FF2B5EF4-FFF2-40B4-BE49-F238E27FC236}">
                <a16:creationId xmlns:a16="http://schemas.microsoft.com/office/drawing/2014/main" id="{18F471F8-F652-CF47-B378-9B121C955BB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738" b="89968" l="3055" r="93890">
                        <a14:foregroundMark x1="3055" y1="27184" x2="3055" y2="27184"/>
                        <a14:foregroundMark x1="8859" y1="8738" x2="8859" y2="8738"/>
                        <a14:foregroundMark x1="13646" y1="20388" x2="13646" y2="20388"/>
                        <a14:foregroundMark x1="14664" y1="26537" x2="14664" y2="26537"/>
                        <a14:foregroundMark x1="11507" y1="48220" x2="11507" y2="48220"/>
                        <a14:foregroundMark x1="30448" y1="22654" x2="30448" y2="22654"/>
                        <a14:foregroundMark x1="36864" y1="21359" x2="36864" y2="21359"/>
                        <a14:foregroundMark x1="37271" y1="56311" x2="37271" y2="56311"/>
                        <a14:foregroundMark x1="31059" y1="53722" x2="31059" y2="53722"/>
                        <a14:foregroundMark x1="43381" y1="61812" x2="43381" y2="61812"/>
                        <a14:foregroundMark x1="58045" y1="49191" x2="58045" y2="49191"/>
                        <a14:foregroundMark x1="65479" y1="59223" x2="65479" y2="59223"/>
                        <a14:foregroundMark x1="79633" y1="53722" x2="79633" y2="53722"/>
                        <a14:foregroundMark x1="86762" y1="56958" x2="86762" y2="56958"/>
                        <a14:foregroundMark x1="93279" y1="58252" x2="93279" y2="58252"/>
                        <a14:foregroundMark x1="93890" y1="25243" x2="93890" y2="25243"/>
                        <a14:foregroundMark x1="90326" y1="19094" x2="90326" y2="19094"/>
                        <a14:foregroundMark x1="81466" y1="18123" x2="81466" y2="18123"/>
                        <a14:foregroundMark x1="75153" y1="18123" x2="75153" y2="18123"/>
                        <a14:foregroundMark x1="70163" y1="15858" x2="70163" y2="15858"/>
                        <a14:foregroundMark x1="64257" y1="17799" x2="64257" y2="17799"/>
                        <a14:foregroundMark x1="64257" y1="11650" x2="64257" y2="11650"/>
                        <a14:foregroundMark x1="61202" y1="17799" x2="61202" y2="17799"/>
                        <a14:foregroundMark x1="56721" y1="18770" x2="56721" y2="18770"/>
                        <a14:foregroundMark x1="53564" y1="19094" x2="53564" y2="19094"/>
                        <a14:foregroundMark x1="48371" y1="18447" x2="48371" y2="18447"/>
                        <a14:foregroundMark x1="42770" y1="20712" x2="42770" y2="20712"/>
                        <a14:foregroundMark x1="42464" y1="11650" x2="42464" y2="11650"/>
                        <a14:foregroundMark x1="11202" y1="66019" x2="11202" y2="66019"/>
                      </a14:backgroundRemoval>
                    </a14:imgEffect>
                    <a14:imgEffect>
                      <a14:sharpenSoften amount="100000"/>
                    </a14:imgEffect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  <a14:imgEffect>
                      <a14:brightnessContrast bright="-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72276"/>
          <a:stretch/>
        </p:blipFill>
        <p:spPr>
          <a:xfrm>
            <a:off x="63729" y="4760975"/>
            <a:ext cx="279395" cy="317115"/>
          </a:xfrm>
          <a:prstGeom prst="rect">
            <a:avLst/>
          </a:prstGeom>
        </p:spPr>
      </p:pic>
      <p:cxnSp>
        <p:nvCxnSpPr>
          <p:cNvPr id="52" name="Conector recto 51">
            <a:extLst>
              <a:ext uri="{FF2B5EF4-FFF2-40B4-BE49-F238E27FC236}">
                <a16:creationId xmlns:a16="http://schemas.microsoft.com/office/drawing/2014/main" id="{3EB39068-85CF-E44E-AF57-C8DBE6F6B06A}"/>
              </a:ext>
            </a:extLst>
          </p:cNvPr>
          <p:cNvCxnSpPr/>
          <p:nvPr userDrawn="1"/>
        </p:nvCxnSpPr>
        <p:spPr>
          <a:xfrm>
            <a:off x="422411" y="4723226"/>
            <a:ext cx="0" cy="37511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" name="Google Shape;257;p5"/>
          <p:cNvGrpSpPr/>
          <p:nvPr/>
        </p:nvGrpSpPr>
        <p:grpSpPr>
          <a:xfrm>
            <a:off x="-207" y="0"/>
            <a:ext cx="9158157" cy="5143500"/>
            <a:chOff x="-207" y="0"/>
            <a:chExt cx="9158157" cy="5143500"/>
          </a:xfrm>
        </p:grpSpPr>
        <p:sp>
          <p:nvSpPr>
            <p:cNvPr id="258" name="Google Shape;258;p5"/>
            <p:cNvSpPr/>
            <p:nvPr/>
          </p:nvSpPr>
          <p:spPr>
            <a:xfrm>
              <a:off x="8504250" y="4489800"/>
              <a:ext cx="653700" cy="65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5"/>
            <p:cNvSpPr/>
            <p:nvPr/>
          </p:nvSpPr>
          <p:spPr>
            <a:xfrm>
              <a:off x="0" y="0"/>
              <a:ext cx="653700" cy="5143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5"/>
            <p:cNvSpPr/>
            <p:nvPr/>
          </p:nvSpPr>
          <p:spPr>
            <a:xfrm>
              <a:off x="322375" y="664300"/>
              <a:ext cx="8181900" cy="65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61" name="Google Shape;261;p5"/>
            <p:cNvGrpSpPr/>
            <p:nvPr/>
          </p:nvGrpSpPr>
          <p:grpSpPr>
            <a:xfrm>
              <a:off x="-207" y="664293"/>
              <a:ext cx="155867" cy="653721"/>
              <a:chOff x="5385375" y="498300"/>
              <a:chExt cx="802200" cy="556500"/>
            </a:xfrm>
          </p:grpSpPr>
          <p:sp>
            <p:nvSpPr>
              <p:cNvPr id="262" name="Google Shape;262;p5"/>
              <p:cNvSpPr/>
              <p:nvPr/>
            </p:nvSpPr>
            <p:spPr>
              <a:xfrm>
                <a:off x="5385375" y="498300"/>
                <a:ext cx="802200" cy="9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263;p5"/>
              <p:cNvSpPr/>
              <p:nvPr/>
            </p:nvSpPr>
            <p:spPr>
              <a:xfrm>
                <a:off x="5385375" y="726900"/>
                <a:ext cx="802200" cy="9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" name="Google Shape;264;p5"/>
              <p:cNvSpPr/>
              <p:nvPr/>
            </p:nvSpPr>
            <p:spPr>
              <a:xfrm>
                <a:off x="5385375" y="955500"/>
                <a:ext cx="802200" cy="9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2" name="Google Shape;282;p5"/>
            <p:cNvGrpSpPr/>
            <p:nvPr/>
          </p:nvGrpSpPr>
          <p:grpSpPr>
            <a:xfrm>
              <a:off x="8832384" y="670955"/>
              <a:ext cx="311815" cy="653721"/>
              <a:chOff x="5385375" y="498300"/>
              <a:chExt cx="802200" cy="556500"/>
            </a:xfrm>
          </p:grpSpPr>
          <p:sp>
            <p:nvSpPr>
              <p:cNvPr id="283" name="Google Shape;283;p5"/>
              <p:cNvSpPr/>
              <p:nvPr/>
            </p:nvSpPr>
            <p:spPr>
              <a:xfrm>
                <a:off x="5385375" y="498300"/>
                <a:ext cx="802200" cy="993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" name="Google Shape;284;p5"/>
              <p:cNvSpPr/>
              <p:nvPr/>
            </p:nvSpPr>
            <p:spPr>
              <a:xfrm>
                <a:off x="5385375" y="726900"/>
                <a:ext cx="802200" cy="993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" name="Google Shape;285;p5"/>
              <p:cNvSpPr/>
              <p:nvPr/>
            </p:nvSpPr>
            <p:spPr>
              <a:xfrm>
                <a:off x="5385375" y="955500"/>
                <a:ext cx="802200" cy="993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86" name="Google Shape;286;p5"/>
          <p:cNvSpPr txBox="1">
            <a:spLocks noGrp="1"/>
          </p:cNvSpPr>
          <p:nvPr>
            <p:ph type="title"/>
          </p:nvPr>
        </p:nvSpPr>
        <p:spPr>
          <a:xfrm>
            <a:off x="661100" y="664300"/>
            <a:ext cx="78432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287" name="Google Shape;287;p5"/>
          <p:cNvSpPr txBox="1">
            <a:spLocks noGrp="1"/>
          </p:cNvSpPr>
          <p:nvPr>
            <p:ph type="body" idx="1"/>
          </p:nvPr>
        </p:nvSpPr>
        <p:spPr>
          <a:xfrm>
            <a:off x="1199775" y="1599700"/>
            <a:ext cx="6650700" cy="288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Char char="▪"/>
              <a:defRPr/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3pPr>
            <a:lvl4pPr marL="1828800" lvl="3" indent="-381000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5pPr>
            <a:lvl6pPr marL="2743200" lvl="5" indent="-381000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8pPr>
            <a:lvl9pPr marL="4114800" lvl="8" indent="-381000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9pPr>
          </a:lstStyle>
          <a:p>
            <a:endParaRPr/>
          </a:p>
        </p:txBody>
      </p:sp>
      <p:sp>
        <p:nvSpPr>
          <p:cNvPr id="288" name="Google Shape;288;p5"/>
          <p:cNvSpPr txBox="1">
            <a:spLocks noGrp="1"/>
          </p:cNvSpPr>
          <p:nvPr>
            <p:ph type="sldNum" idx="12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" name="Imagen 19">
            <a:hlinkClick r:id="rId2" action="ppaction://hlinksldjump"/>
            <a:extLst>
              <a:ext uri="{FF2B5EF4-FFF2-40B4-BE49-F238E27FC236}">
                <a16:creationId xmlns:a16="http://schemas.microsoft.com/office/drawing/2014/main" id="{DCE7C09C-ED19-C64A-89BF-CC477C210D1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12470" b="35246"/>
          <a:stretch/>
        </p:blipFill>
        <p:spPr>
          <a:xfrm>
            <a:off x="916851" y="4648633"/>
            <a:ext cx="2250412" cy="485902"/>
          </a:xfrm>
          <a:prstGeom prst="rect">
            <a:avLst/>
          </a:prstGeom>
        </p:spPr>
      </p:pic>
      <p:pic>
        <p:nvPicPr>
          <p:cNvPr id="21" name="Imagen 20">
            <a:hlinkClick r:id="rId2" action="ppaction://hlinksldjump"/>
            <a:extLst>
              <a:ext uri="{FF2B5EF4-FFF2-40B4-BE49-F238E27FC236}">
                <a16:creationId xmlns:a16="http://schemas.microsoft.com/office/drawing/2014/main" id="{E1FA4EEB-08AB-8F45-AE06-FD92D1C98D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738" b="89968" l="3055" r="93890">
                        <a14:foregroundMark x1="3055" y1="27184" x2="3055" y2="27184"/>
                        <a14:foregroundMark x1="8859" y1="8738" x2="8859" y2="8738"/>
                        <a14:foregroundMark x1="13646" y1="20388" x2="13646" y2="20388"/>
                        <a14:foregroundMark x1="14664" y1="26537" x2="14664" y2="26537"/>
                        <a14:foregroundMark x1="11507" y1="48220" x2="11507" y2="48220"/>
                        <a14:foregroundMark x1="30448" y1="22654" x2="30448" y2="22654"/>
                        <a14:foregroundMark x1="36864" y1="21359" x2="36864" y2="21359"/>
                        <a14:foregroundMark x1="37271" y1="56311" x2="37271" y2="56311"/>
                        <a14:foregroundMark x1="31059" y1="53722" x2="31059" y2="53722"/>
                        <a14:foregroundMark x1="43381" y1="61812" x2="43381" y2="61812"/>
                        <a14:foregroundMark x1="58045" y1="49191" x2="58045" y2="49191"/>
                        <a14:foregroundMark x1="65479" y1="59223" x2="65479" y2="59223"/>
                        <a14:foregroundMark x1="79633" y1="53722" x2="79633" y2="53722"/>
                        <a14:foregroundMark x1="86762" y1="56958" x2="86762" y2="56958"/>
                        <a14:foregroundMark x1="93279" y1="58252" x2="93279" y2="58252"/>
                        <a14:foregroundMark x1="93890" y1="25243" x2="93890" y2="25243"/>
                        <a14:foregroundMark x1="90326" y1="19094" x2="90326" y2="19094"/>
                        <a14:foregroundMark x1="81466" y1="18123" x2="81466" y2="18123"/>
                        <a14:foregroundMark x1="75153" y1="18123" x2="75153" y2="18123"/>
                        <a14:foregroundMark x1="70163" y1="15858" x2="70163" y2="15858"/>
                        <a14:foregroundMark x1="64257" y1="17799" x2="64257" y2="17799"/>
                        <a14:foregroundMark x1="64257" y1="11650" x2="64257" y2="11650"/>
                        <a14:foregroundMark x1="61202" y1="17799" x2="61202" y2="17799"/>
                        <a14:foregroundMark x1="56721" y1="18770" x2="56721" y2="18770"/>
                        <a14:foregroundMark x1="53564" y1="19094" x2="53564" y2="19094"/>
                        <a14:foregroundMark x1="48371" y1="18447" x2="48371" y2="18447"/>
                        <a14:foregroundMark x1="42770" y1="20712" x2="42770" y2="20712"/>
                        <a14:foregroundMark x1="42464" y1="11650" x2="42464" y2="11650"/>
                        <a14:foregroundMark x1="11202" y1="66019" x2="11202" y2="66019"/>
                      </a14:backgroundRemoval>
                    </a14:imgEffect>
                    <a14:imgEffect>
                      <a14:sharpenSoften amount="100000"/>
                    </a14:imgEffect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  <a14:imgEffect>
                      <a14:brightnessContrast bright="-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72276"/>
          <a:stretch/>
        </p:blipFill>
        <p:spPr>
          <a:xfrm>
            <a:off x="687995" y="4799490"/>
            <a:ext cx="279395" cy="317115"/>
          </a:xfrm>
          <a:prstGeom prst="rect">
            <a:avLst/>
          </a:prstGeom>
        </p:spPr>
      </p:pic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C7A6BAF3-F02B-8F46-9C4D-7A39C56584AB}"/>
              </a:ext>
            </a:extLst>
          </p:cNvPr>
          <p:cNvCxnSpPr/>
          <p:nvPr userDrawn="1"/>
        </p:nvCxnSpPr>
        <p:spPr>
          <a:xfrm>
            <a:off x="1037712" y="4770706"/>
            <a:ext cx="0" cy="37511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1" name="Google Shape;391;p9"/>
          <p:cNvGrpSpPr/>
          <p:nvPr userDrawn="1"/>
        </p:nvGrpSpPr>
        <p:grpSpPr>
          <a:xfrm>
            <a:off x="-207" y="0"/>
            <a:ext cx="9158157" cy="5143500"/>
            <a:chOff x="-207" y="0"/>
            <a:chExt cx="9158157" cy="5143500"/>
          </a:xfrm>
        </p:grpSpPr>
        <p:sp>
          <p:nvSpPr>
            <p:cNvPr id="392" name="Google Shape;392;p9"/>
            <p:cNvSpPr/>
            <p:nvPr/>
          </p:nvSpPr>
          <p:spPr>
            <a:xfrm>
              <a:off x="8504250" y="4489800"/>
              <a:ext cx="653700" cy="65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9"/>
            <p:cNvSpPr/>
            <p:nvPr/>
          </p:nvSpPr>
          <p:spPr>
            <a:xfrm>
              <a:off x="0" y="0"/>
              <a:ext cx="653700" cy="5143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9"/>
            <p:cNvSpPr/>
            <p:nvPr/>
          </p:nvSpPr>
          <p:spPr>
            <a:xfrm>
              <a:off x="322375" y="664300"/>
              <a:ext cx="8181900" cy="65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95" name="Google Shape;395;p9"/>
            <p:cNvGrpSpPr/>
            <p:nvPr/>
          </p:nvGrpSpPr>
          <p:grpSpPr>
            <a:xfrm>
              <a:off x="-207" y="664293"/>
              <a:ext cx="155867" cy="653721"/>
              <a:chOff x="5385375" y="498300"/>
              <a:chExt cx="802200" cy="556500"/>
            </a:xfrm>
          </p:grpSpPr>
          <p:sp>
            <p:nvSpPr>
              <p:cNvPr id="396" name="Google Shape;396;p9"/>
              <p:cNvSpPr/>
              <p:nvPr/>
            </p:nvSpPr>
            <p:spPr>
              <a:xfrm>
                <a:off x="5385375" y="498300"/>
                <a:ext cx="802200" cy="9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" name="Google Shape;397;p9"/>
              <p:cNvSpPr/>
              <p:nvPr/>
            </p:nvSpPr>
            <p:spPr>
              <a:xfrm>
                <a:off x="5385375" y="726900"/>
                <a:ext cx="802200" cy="9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" name="Google Shape;398;p9"/>
              <p:cNvSpPr/>
              <p:nvPr/>
            </p:nvSpPr>
            <p:spPr>
              <a:xfrm>
                <a:off x="5385375" y="955500"/>
                <a:ext cx="802200" cy="9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16" name="Google Shape;416;p9"/>
            <p:cNvGrpSpPr/>
            <p:nvPr/>
          </p:nvGrpSpPr>
          <p:grpSpPr>
            <a:xfrm>
              <a:off x="8832384" y="670955"/>
              <a:ext cx="311815" cy="653721"/>
              <a:chOff x="5385375" y="498300"/>
              <a:chExt cx="802200" cy="556500"/>
            </a:xfrm>
          </p:grpSpPr>
          <p:sp>
            <p:nvSpPr>
              <p:cNvPr id="417" name="Google Shape;417;p9"/>
              <p:cNvSpPr/>
              <p:nvPr/>
            </p:nvSpPr>
            <p:spPr>
              <a:xfrm>
                <a:off x="5385375" y="498300"/>
                <a:ext cx="802200" cy="993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9"/>
              <p:cNvSpPr/>
              <p:nvPr/>
            </p:nvSpPr>
            <p:spPr>
              <a:xfrm>
                <a:off x="5385375" y="726900"/>
                <a:ext cx="802200" cy="993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" name="Google Shape;419;p9"/>
              <p:cNvSpPr/>
              <p:nvPr/>
            </p:nvSpPr>
            <p:spPr>
              <a:xfrm>
                <a:off x="5385375" y="955500"/>
                <a:ext cx="802200" cy="993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20" name="Google Shape;420;p9"/>
          <p:cNvSpPr txBox="1">
            <a:spLocks noGrp="1"/>
          </p:cNvSpPr>
          <p:nvPr>
            <p:ph type="title"/>
          </p:nvPr>
        </p:nvSpPr>
        <p:spPr>
          <a:xfrm>
            <a:off x="661100" y="664300"/>
            <a:ext cx="78432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421" name="Google Shape;421;p9"/>
          <p:cNvSpPr txBox="1">
            <a:spLocks noGrp="1"/>
          </p:cNvSpPr>
          <p:nvPr>
            <p:ph type="sldNum" idx="12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5" name="Imagen 24">
            <a:hlinkClick r:id="rId2" action="ppaction://hlinksldjump"/>
            <a:extLst>
              <a:ext uri="{FF2B5EF4-FFF2-40B4-BE49-F238E27FC236}">
                <a16:creationId xmlns:a16="http://schemas.microsoft.com/office/drawing/2014/main" id="{1098321B-DD19-0F40-AD9D-266A75DE82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12470" b="35246"/>
          <a:stretch/>
        </p:blipFill>
        <p:spPr>
          <a:xfrm>
            <a:off x="916851" y="4648633"/>
            <a:ext cx="2250412" cy="485902"/>
          </a:xfrm>
          <a:prstGeom prst="rect">
            <a:avLst/>
          </a:prstGeom>
        </p:spPr>
      </p:pic>
      <p:pic>
        <p:nvPicPr>
          <p:cNvPr id="26" name="Imagen 25">
            <a:hlinkClick r:id="rId2" action="ppaction://hlinksldjump"/>
            <a:extLst>
              <a:ext uri="{FF2B5EF4-FFF2-40B4-BE49-F238E27FC236}">
                <a16:creationId xmlns:a16="http://schemas.microsoft.com/office/drawing/2014/main" id="{E30DBD4E-62DA-1445-9E3A-E0F70ACC424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738" b="89968" l="3055" r="93890">
                        <a14:foregroundMark x1="3055" y1="27184" x2="3055" y2="27184"/>
                        <a14:foregroundMark x1="8859" y1="8738" x2="8859" y2="8738"/>
                        <a14:foregroundMark x1="13646" y1="20388" x2="13646" y2="20388"/>
                        <a14:foregroundMark x1="14664" y1="26537" x2="14664" y2="26537"/>
                        <a14:foregroundMark x1="11507" y1="48220" x2="11507" y2="48220"/>
                        <a14:foregroundMark x1="30448" y1="22654" x2="30448" y2="22654"/>
                        <a14:foregroundMark x1="36864" y1="21359" x2="36864" y2="21359"/>
                        <a14:foregroundMark x1="37271" y1="56311" x2="37271" y2="56311"/>
                        <a14:foregroundMark x1="31059" y1="53722" x2="31059" y2="53722"/>
                        <a14:foregroundMark x1="43381" y1="61812" x2="43381" y2="61812"/>
                        <a14:foregroundMark x1="58045" y1="49191" x2="58045" y2="49191"/>
                        <a14:foregroundMark x1="65479" y1="59223" x2="65479" y2="59223"/>
                        <a14:foregroundMark x1="79633" y1="53722" x2="79633" y2="53722"/>
                        <a14:foregroundMark x1="86762" y1="56958" x2="86762" y2="56958"/>
                        <a14:foregroundMark x1="93279" y1="58252" x2="93279" y2="58252"/>
                        <a14:foregroundMark x1="93890" y1="25243" x2="93890" y2="25243"/>
                        <a14:foregroundMark x1="90326" y1="19094" x2="90326" y2="19094"/>
                        <a14:foregroundMark x1="81466" y1="18123" x2="81466" y2="18123"/>
                        <a14:foregroundMark x1="75153" y1="18123" x2="75153" y2="18123"/>
                        <a14:foregroundMark x1="70163" y1="15858" x2="70163" y2="15858"/>
                        <a14:foregroundMark x1="64257" y1="17799" x2="64257" y2="17799"/>
                        <a14:foregroundMark x1="64257" y1="11650" x2="64257" y2="11650"/>
                        <a14:foregroundMark x1="61202" y1="17799" x2="61202" y2="17799"/>
                        <a14:foregroundMark x1="56721" y1="18770" x2="56721" y2="18770"/>
                        <a14:foregroundMark x1="53564" y1="19094" x2="53564" y2="19094"/>
                        <a14:foregroundMark x1="48371" y1="18447" x2="48371" y2="18447"/>
                        <a14:foregroundMark x1="42770" y1="20712" x2="42770" y2="20712"/>
                        <a14:foregroundMark x1="42464" y1="11650" x2="42464" y2="11650"/>
                        <a14:foregroundMark x1="11202" y1="66019" x2="11202" y2="66019"/>
                      </a14:backgroundRemoval>
                    </a14:imgEffect>
                    <a14:imgEffect>
                      <a14:sharpenSoften amount="100000"/>
                    </a14:imgEffect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  <a14:imgEffect>
                      <a14:brightnessContrast bright="-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72276"/>
          <a:stretch/>
        </p:blipFill>
        <p:spPr>
          <a:xfrm>
            <a:off x="687995" y="4799490"/>
            <a:ext cx="279395" cy="317115"/>
          </a:xfrm>
          <a:prstGeom prst="rect">
            <a:avLst/>
          </a:prstGeom>
        </p:spPr>
      </p:pic>
      <p:cxnSp>
        <p:nvCxnSpPr>
          <p:cNvPr id="27" name="Conector recto 26">
            <a:extLst>
              <a:ext uri="{FF2B5EF4-FFF2-40B4-BE49-F238E27FC236}">
                <a16:creationId xmlns:a16="http://schemas.microsoft.com/office/drawing/2014/main" id="{F9B64421-7FE3-0C4F-95A2-18EBAAD9B91A}"/>
              </a:ext>
            </a:extLst>
          </p:cNvPr>
          <p:cNvCxnSpPr/>
          <p:nvPr userDrawn="1"/>
        </p:nvCxnSpPr>
        <p:spPr>
          <a:xfrm>
            <a:off x="1037712" y="4770706"/>
            <a:ext cx="0" cy="37511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variant 1" type="blank">
  <p:cSld name="BLANK"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4" name="Google Shape;454;p11"/>
          <p:cNvGrpSpPr/>
          <p:nvPr/>
        </p:nvGrpSpPr>
        <p:grpSpPr>
          <a:xfrm>
            <a:off x="-207" y="0"/>
            <a:ext cx="9158157" cy="5143500"/>
            <a:chOff x="-207" y="0"/>
            <a:chExt cx="9158157" cy="5143500"/>
          </a:xfrm>
        </p:grpSpPr>
        <p:sp>
          <p:nvSpPr>
            <p:cNvPr id="455" name="Google Shape;455;p11"/>
            <p:cNvSpPr/>
            <p:nvPr/>
          </p:nvSpPr>
          <p:spPr>
            <a:xfrm>
              <a:off x="8504250" y="4489800"/>
              <a:ext cx="653700" cy="65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11"/>
            <p:cNvSpPr/>
            <p:nvPr/>
          </p:nvSpPr>
          <p:spPr>
            <a:xfrm>
              <a:off x="0" y="0"/>
              <a:ext cx="653700" cy="5143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57" name="Google Shape;457;p11"/>
            <p:cNvGrpSpPr/>
            <p:nvPr/>
          </p:nvGrpSpPr>
          <p:grpSpPr>
            <a:xfrm>
              <a:off x="-207" y="664293"/>
              <a:ext cx="155867" cy="653721"/>
              <a:chOff x="5385375" y="498300"/>
              <a:chExt cx="802200" cy="556500"/>
            </a:xfrm>
          </p:grpSpPr>
          <p:sp>
            <p:nvSpPr>
              <p:cNvPr id="458" name="Google Shape;458;p11"/>
              <p:cNvSpPr/>
              <p:nvPr/>
            </p:nvSpPr>
            <p:spPr>
              <a:xfrm>
                <a:off x="5385375" y="498300"/>
                <a:ext cx="802200" cy="9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" name="Google Shape;459;p11"/>
              <p:cNvSpPr/>
              <p:nvPr/>
            </p:nvSpPr>
            <p:spPr>
              <a:xfrm>
                <a:off x="5385375" y="726900"/>
                <a:ext cx="802200" cy="9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" name="Google Shape;460;p11"/>
              <p:cNvSpPr/>
              <p:nvPr/>
            </p:nvSpPr>
            <p:spPr>
              <a:xfrm>
                <a:off x="5385375" y="955500"/>
                <a:ext cx="802200" cy="9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78" name="Google Shape;478;p11"/>
            <p:cNvGrpSpPr/>
            <p:nvPr/>
          </p:nvGrpSpPr>
          <p:grpSpPr>
            <a:xfrm>
              <a:off x="8832384" y="670955"/>
              <a:ext cx="311815" cy="653721"/>
              <a:chOff x="5385375" y="498300"/>
              <a:chExt cx="802200" cy="556500"/>
            </a:xfrm>
          </p:grpSpPr>
          <p:sp>
            <p:nvSpPr>
              <p:cNvPr id="479" name="Google Shape;479;p11"/>
              <p:cNvSpPr/>
              <p:nvPr/>
            </p:nvSpPr>
            <p:spPr>
              <a:xfrm>
                <a:off x="5385375" y="498300"/>
                <a:ext cx="802200" cy="993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" name="Google Shape;480;p11"/>
              <p:cNvSpPr/>
              <p:nvPr/>
            </p:nvSpPr>
            <p:spPr>
              <a:xfrm>
                <a:off x="5385375" y="726900"/>
                <a:ext cx="802200" cy="993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" name="Google Shape;481;p11"/>
              <p:cNvSpPr/>
              <p:nvPr/>
            </p:nvSpPr>
            <p:spPr>
              <a:xfrm>
                <a:off x="5385375" y="955500"/>
                <a:ext cx="802200" cy="993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82" name="Google Shape;482;p11"/>
          <p:cNvSpPr txBox="1">
            <a:spLocks noGrp="1"/>
          </p:cNvSpPr>
          <p:nvPr>
            <p:ph type="sldNum" idx="12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3" name="Imagen 22">
            <a:hlinkClick r:id="rId2" action="ppaction://hlinksldjump"/>
            <a:extLst>
              <a:ext uri="{FF2B5EF4-FFF2-40B4-BE49-F238E27FC236}">
                <a16:creationId xmlns:a16="http://schemas.microsoft.com/office/drawing/2014/main" id="{A2CD7718-659A-6F45-8299-88F1C826BF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12470" b="35246"/>
          <a:stretch/>
        </p:blipFill>
        <p:spPr>
          <a:xfrm>
            <a:off x="916851" y="4648633"/>
            <a:ext cx="2250412" cy="485902"/>
          </a:xfrm>
          <a:prstGeom prst="rect">
            <a:avLst/>
          </a:prstGeom>
        </p:spPr>
      </p:pic>
      <p:pic>
        <p:nvPicPr>
          <p:cNvPr id="24" name="Imagen 23">
            <a:hlinkClick r:id="rId2" action="ppaction://hlinksldjump"/>
            <a:extLst>
              <a:ext uri="{FF2B5EF4-FFF2-40B4-BE49-F238E27FC236}">
                <a16:creationId xmlns:a16="http://schemas.microsoft.com/office/drawing/2014/main" id="{2B4A7A45-1039-5A4E-852F-F84D6808785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738" b="89968" l="3055" r="93890">
                        <a14:foregroundMark x1="3055" y1="27184" x2="3055" y2="27184"/>
                        <a14:foregroundMark x1="8859" y1="8738" x2="8859" y2="8738"/>
                        <a14:foregroundMark x1="13646" y1="20388" x2="13646" y2="20388"/>
                        <a14:foregroundMark x1="14664" y1="26537" x2="14664" y2="26537"/>
                        <a14:foregroundMark x1="11507" y1="48220" x2="11507" y2="48220"/>
                        <a14:foregroundMark x1="30448" y1="22654" x2="30448" y2="22654"/>
                        <a14:foregroundMark x1="36864" y1="21359" x2="36864" y2="21359"/>
                        <a14:foregroundMark x1="37271" y1="56311" x2="37271" y2="56311"/>
                        <a14:foregroundMark x1="31059" y1="53722" x2="31059" y2="53722"/>
                        <a14:foregroundMark x1="43381" y1="61812" x2="43381" y2="61812"/>
                        <a14:foregroundMark x1="58045" y1="49191" x2="58045" y2="49191"/>
                        <a14:foregroundMark x1="65479" y1="59223" x2="65479" y2="59223"/>
                        <a14:foregroundMark x1="79633" y1="53722" x2="79633" y2="53722"/>
                        <a14:foregroundMark x1="86762" y1="56958" x2="86762" y2="56958"/>
                        <a14:foregroundMark x1="93279" y1="58252" x2="93279" y2="58252"/>
                        <a14:foregroundMark x1="93890" y1="25243" x2="93890" y2="25243"/>
                        <a14:foregroundMark x1="90326" y1="19094" x2="90326" y2="19094"/>
                        <a14:foregroundMark x1="81466" y1="18123" x2="81466" y2="18123"/>
                        <a14:foregroundMark x1="75153" y1="18123" x2="75153" y2="18123"/>
                        <a14:foregroundMark x1="70163" y1="15858" x2="70163" y2="15858"/>
                        <a14:foregroundMark x1="64257" y1="17799" x2="64257" y2="17799"/>
                        <a14:foregroundMark x1="64257" y1="11650" x2="64257" y2="11650"/>
                        <a14:foregroundMark x1="61202" y1="17799" x2="61202" y2="17799"/>
                        <a14:foregroundMark x1="56721" y1="18770" x2="56721" y2="18770"/>
                        <a14:foregroundMark x1="53564" y1="19094" x2="53564" y2="19094"/>
                        <a14:foregroundMark x1="48371" y1="18447" x2="48371" y2="18447"/>
                        <a14:foregroundMark x1="42770" y1="20712" x2="42770" y2="20712"/>
                        <a14:foregroundMark x1="42464" y1="11650" x2="42464" y2="11650"/>
                        <a14:foregroundMark x1="11202" y1="66019" x2="11202" y2="66019"/>
                      </a14:backgroundRemoval>
                    </a14:imgEffect>
                    <a14:imgEffect>
                      <a14:sharpenSoften amount="100000"/>
                    </a14:imgEffect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  <a14:imgEffect>
                      <a14:brightnessContrast bright="-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72276"/>
          <a:stretch/>
        </p:blipFill>
        <p:spPr>
          <a:xfrm>
            <a:off x="687995" y="4799490"/>
            <a:ext cx="279395" cy="317115"/>
          </a:xfrm>
          <a:prstGeom prst="rect">
            <a:avLst/>
          </a:prstGeom>
        </p:spPr>
      </p:pic>
      <p:cxnSp>
        <p:nvCxnSpPr>
          <p:cNvPr id="25" name="Conector recto 24">
            <a:extLst>
              <a:ext uri="{FF2B5EF4-FFF2-40B4-BE49-F238E27FC236}">
                <a16:creationId xmlns:a16="http://schemas.microsoft.com/office/drawing/2014/main" id="{793EE745-1C2D-0F46-91A7-187A21C4E3AE}"/>
              </a:ext>
            </a:extLst>
          </p:cNvPr>
          <p:cNvCxnSpPr/>
          <p:nvPr userDrawn="1"/>
        </p:nvCxnSpPr>
        <p:spPr>
          <a:xfrm>
            <a:off x="1037712" y="4770706"/>
            <a:ext cx="0" cy="37511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variant 2">
  <p:cSld name="BLANK_1"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12"/>
          <p:cNvSpPr/>
          <p:nvPr/>
        </p:nvSpPr>
        <p:spPr>
          <a:xfrm>
            <a:off x="8490504" y="4489800"/>
            <a:ext cx="653700" cy="653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5" name="Google Shape;485;p12"/>
          <p:cNvSpPr/>
          <p:nvPr/>
        </p:nvSpPr>
        <p:spPr>
          <a:xfrm>
            <a:off x="-1" y="0"/>
            <a:ext cx="1694794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6" name="Google Shape;486;p12"/>
          <p:cNvGrpSpPr/>
          <p:nvPr/>
        </p:nvGrpSpPr>
        <p:grpSpPr>
          <a:xfrm>
            <a:off x="-207" y="664293"/>
            <a:ext cx="155867" cy="653721"/>
            <a:chOff x="5385375" y="498300"/>
            <a:chExt cx="802200" cy="556500"/>
          </a:xfrm>
        </p:grpSpPr>
        <p:sp>
          <p:nvSpPr>
            <p:cNvPr id="487" name="Google Shape;487;p12"/>
            <p:cNvSpPr/>
            <p:nvPr/>
          </p:nvSpPr>
          <p:spPr>
            <a:xfrm>
              <a:off x="5385375" y="498300"/>
              <a:ext cx="802200" cy="993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12"/>
            <p:cNvSpPr/>
            <p:nvPr/>
          </p:nvSpPr>
          <p:spPr>
            <a:xfrm>
              <a:off x="5385375" y="726900"/>
              <a:ext cx="802200" cy="993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12"/>
            <p:cNvSpPr/>
            <p:nvPr/>
          </p:nvSpPr>
          <p:spPr>
            <a:xfrm>
              <a:off x="5385375" y="955500"/>
              <a:ext cx="802200" cy="993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7" name="Google Shape;507;p12"/>
          <p:cNvGrpSpPr/>
          <p:nvPr/>
        </p:nvGrpSpPr>
        <p:grpSpPr>
          <a:xfrm>
            <a:off x="8832384" y="670955"/>
            <a:ext cx="311815" cy="653721"/>
            <a:chOff x="5385375" y="498300"/>
            <a:chExt cx="802200" cy="556500"/>
          </a:xfrm>
        </p:grpSpPr>
        <p:sp>
          <p:nvSpPr>
            <p:cNvPr id="508" name="Google Shape;508;p12"/>
            <p:cNvSpPr/>
            <p:nvPr/>
          </p:nvSpPr>
          <p:spPr>
            <a:xfrm>
              <a:off x="5385375" y="498300"/>
              <a:ext cx="802200" cy="99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12"/>
            <p:cNvSpPr/>
            <p:nvPr/>
          </p:nvSpPr>
          <p:spPr>
            <a:xfrm>
              <a:off x="5385375" y="726900"/>
              <a:ext cx="802200" cy="99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12"/>
            <p:cNvSpPr/>
            <p:nvPr/>
          </p:nvSpPr>
          <p:spPr>
            <a:xfrm>
              <a:off x="5385375" y="955500"/>
              <a:ext cx="802200" cy="99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1" name="Google Shape;511;p12"/>
          <p:cNvSpPr txBox="1">
            <a:spLocks noGrp="1"/>
          </p:cNvSpPr>
          <p:nvPr>
            <p:ph type="sldNum" idx="12"/>
          </p:nvPr>
        </p:nvSpPr>
        <p:spPr>
          <a:xfrm>
            <a:off x="8490504" y="4489800"/>
            <a:ext cx="6537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61100" y="664300"/>
            <a:ext cx="7843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Barlow SemiBold"/>
              <a:buNone/>
              <a:defRPr sz="2600">
                <a:solidFill>
                  <a:schemeClr val="lt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Barlow SemiBold"/>
              <a:buNone/>
              <a:defRPr sz="2600">
                <a:solidFill>
                  <a:schemeClr val="lt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Barlow SemiBold"/>
              <a:buNone/>
              <a:defRPr sz="2600">
                <a:solidFill>
                  <a:schemeClr val="lt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Barlow SemiBold"/>
              <a:buNone/>
              <a:defRPr sz="2600">
                <a:solidFill>
                  <a:schemeClr val="lt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Barlow SemiBold"/>
              <a:buNone/>
              <a:defRPr sz="2600">
                <a:solidFill>
                  <a:schemeClr val="lt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Barlow SemiBold"/>
              <a:buNone/>
              <a:defRPr sz="2600">
                <a:solidFill>
                  <a:schemeClr val="lt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Barlow SemiBold"/>
              <a:buNone/>
              <a:defRPr sz="2600">
                <a:solidFill>
                  <a:schemeClr val="lt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Barlow SemiBold"/>
              <a:buNone/>
              <a:defRPr sz="2600">
                <a:solidFill>
                  <a:schemeClr val="lt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Barlow SemiBold"/>
              <a:buNone/>
              <a:defRPr sz="2600">
                <a:solidFill>
                  <a:schemeClr val="lt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314800" y="1599700"/>
            <a:ext cx="7189500" cy="28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 Light"/>
              <a:buChar char="▪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lvl="1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 Light"/>
              <a:buChar char="▫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lvl="2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▫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lvl="3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▫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lvl="4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▫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lvl="5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▫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lvl="6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▫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lvl="7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▫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lvl="8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▫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buNone/>
              <a:defRPr sz="1300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lvl="1" algn="ctr" rtl="0">
              <a:buNone/>
              <a:defRPr sz="1300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 algn="ctr" rtl="0">
              <a:buNone/>
              <a:defRPr sz="1300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 algn="ctr" rtl="0">
              <a:buNone/>
              <a:defRPr sz="1300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 algn="ctr" rtl="0">
              <a:buNone/>
              <a:defRPr sz="1300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 algn="ctr" rtl="0">
              <a:buNone/>
              <a:defRPr sz="1300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 algn="ctr" rtl="0">
              <a:buNone/>
              <a:defRPr sz="1300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 algn="ctr" rtl="0">
              <a:buNone/>
              <a:defRPr sz="1300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 algn="ctr" rtl="0">
              <a:buNone/>
              <a:defRPr sz="1300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5" r:id="rId4"/>
    <p:sldLayoutId id="2147483657" r:id="rId5"/>
    <p:sldLayoutId id="2147483658" r:id="rId6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gif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13"/>
          <p:cNvSpPr txBox="1">
            <a:spLocks noGrp="1"/>
          </p:cNvSpPr>
          <p:nvPr>
            <p:ph type="ctrTitle"/>
          </p:nvPr>
        </p:nvSpPr>
        <p:spPr>
          <a:xfrm>
            <a:off x="103365" y="1541675"/>
            <a:ext cx="6870583" cy="1030075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-US" sz="2000" dirty="0">
                <a:latin typeface="+mj-lt"/>
              </a:rPr>
              <a:t>Simulating magnetic interactions of microgrippers designed for pollutant removal in wastewater</a:t>
            </a:r>
            <a:br>
              <a:rPr lang="en-CO" sz="2000" dirty="0">
                <a:latin typeface="+mj-lt"/>
              </a:rPr>
            </a:br>
            <a:endParaRPr sz="2000" dirty="0">
              <a:latin typeface="+mj-lt"/>
            </a:endParaRPr>
          </a:p>
        </p:txBody>
      </p:sp>
      <p:sp>
        <p:nvSpPr>
          <p:cNvPr id="13" name="Google Shape;531;p15"/>
          <p:cNvSpPr txBox="1">
            <a:spLocks noGrp="1"/>
          </p:cNvSpPr>
          <p:nvPr>
            <p:ph type="subTitle" idx="1"/>
          </p:nvPr>
        </p:nvSpPr>
        <p:spPr>
          <a:xfrm>
            <a:off x="103366" y="2571750"/>
            <a:ext cx="6870582" cy="101873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Diego Martinez Valencia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/>
              <a:t>Electronics Engineer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 err="1"/>
              <a:t>M.Sc</a:t>
            </a:r>
            <a:r>
              <a:rPr lang="en-US" sz="1050" dirty="0"/>
              <a:t> student | Electronics Eng. And Computer science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BBCC9E-879A-8646-A426-2883D4F4095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F1A587C-D55A-4F43-85CB-BD36086218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100" y="664300"/>
            <a:ext cx="7843200" cy="653700"/>
          </a:xfrm>
        </p:spPr>
        <p:txBody>
          <a:bodyPr/>
          <a:lstStyle/>
          <a:p>
            <a:r>
              <a:rPr lang="en-CO" dirty="0"/>
              <a:t>Calculating the magnetic forces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21247B-6BF1-D948-AFB9-B4AF9F05A4BD}"/>
              </a:ext>
            </a:extLst>
          </p:cNvPr>
          <p:cNvSpPr txBox="1"/>
          <p:nvPr/>
        </p:nvSpPr>
        <p:spPr>
          <a:xfrm>
            <a:off x="755374" y="1478943"/>
            <a:ext cx="1587294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O" dirty="0"/>
              <a:t>It depends: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O" dirty="0"/>
              <a:t>Shape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O" dirty="0"/>
              <a:t>Magnetization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</a:t>
            </a:r>
            <a:r>
              <a:rPr lang="en-CO" dirty="0"/>
              <a:t>rientation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O" dirty="0"/>
              <a:t>Separation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CCEEBA-2F30-7147-880A-80B164D66ABF}"/>
              </a:ext>
            </a:extLst>
          </p:cNvPr>
          <p:cNvSpPr txBox="1"/>
          <p:nvPr/>
        </p:nvSpPr>
        <p:spPr>
          <a:xfrm>
            <a:off x="3450866" y="3141338"/>
            <a:ext cx="402866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/>
              <a:t>Force between two nearby magnetized surfaces of area </a:t>
            </a:r>
            <a:r>
              <a:rPr lang="en-US" sz="1100" b="1" i="1" dirty="0"/>
              <a:t>A</a:t>
            </a:r>
            <a:endParaRPr lang="en-US" sz="11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92DD47-185E-C84E-8586-CE102DD2BC76}"/>
              </a:ext>
            </a:extLst>
          </p:cNvPr>
          <p:cNvSpPr txBox="1"/>
          <p:nvPr/>
        </p:nvSpPr>
        <p:spPr>
          <a:xfrm>
            <a:off x="3450866" y="1642764"/>
            <a:ext cx="207140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/>
              <a:t>Force between two magnets</a:t>
            </a:r>
          </a:p>
        </p:txBody>
      </p:sp>
      <p:pic>
        <p:nvPicPr>
          <p:cNvPr id="12" name="Picture 11" descr="Text&#10;&#10;Description automatically generated with medium confidence">
            <a:extLst>
              <a:ext uri="{FF2B5EF4-FFF2-40B4-BE49-F238E27FC236}">
                <a16:creationId xmlns:a16="http://schemas.microsoft.com/office/drawing/2014/main" id="{B930C3FE-F55D-C645-8D4C-28D3016090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0866" y="2000924"/>
            <a:ext cx="1790313" cy="666426"/>
          </a:xfrm>
          <a:prstGeom prst="rect">
            <a:avLst/>
          </a:prstGeom>
        </p:spPr>
      </p:pic>
      <p:pic>
        <p:nvPicPr>
          <p:cNvPr id="14" name="Picture 13" descr="A picture containing text&#10;&#10;Description automatically generated">
            <a:extLst>
              <a:ext uri="{FF2B5EF4-FFF2-40B4-BE49-F238E27FC236}">
                <a16:creationId xmlns:a16="http://schemas.microsoft.com/office/drawing/2014/main" id="{ACFD2705-BD2E-3E4A-BD74-F71455CAC2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0866" y="3727712"/>
            <a:ext cx="1826539" cy="57157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C68A29B-A0AB-044C-9F49-85CD09EAA311}"/>
                  </a:ext>
                </a:extLst>
              </p:cNvPr>
              <p:cNvSpPr txBox="1"/>
              <p:nvPr/>
            </p:nvSpPr>
            <p:spPr>
              <a:xfrm>
                <a:off x="6162261" y="2003728"/>
                <a:ext cx="2862469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CO" sz="1050" dirty="0"/>
                  <a:t>qm1 and qm2 are the magnitudes of the magnetic charges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CO" sz="105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CO" sz="1050" dirty="0"/>
                  <a:t> The permeability of the medium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sz="1050" dirty="0"/>
                  <a:t>r</a:t>
                </a:r>
                <a:r>
                  <a:rPr lang="en-CO" sz="1050" dirty="0"/>
                  <a:t> is the separation</a:t>
                </a:r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C68A29B-A0AB-044C-9F49-85CD09EAA3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2261" y="2003728"/>
                <a:ext cx="2862469" cy="738664"/>
              </a:xfrm>
              <a:prstGeom prst="rect">
                <a:avLst/>
              </a:prstGeom>
              <a:blipFill>
                <a:blip r:embed="rId4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C9B89A1-E242-C64B-9FD1-0983B9165FE1}"/>
                  </a:ext>
                </a:extLst>
              </p:cNvPr>
              <p:cNvSpPr txBox="1"/>
              <p:nvPr/>
            </p:nvSpPr>
            <p:spPr>
              <a:xfrm>
                <a:off x="6162261" y="3507604"/>
                <a:ext cx="2862469" cy="5770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CO" sz="1050" dirty="0"/>
                  <a:t>H is the magnetizing field A/m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CO" sz="1050" dirty="0"/>
                  <a:t>B if the magnetic flux density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CO" sz="105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CO" sz="1050" dirty="0"/>
                  <a:t> The permeability of the medium</a:t>
                </a:r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C9B89A1-E242-C64B-9FD1-0983B9165F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2261" y="3507604"/>
                <a:ext cx="2862469" cy="577081"/>
              </a:xfrm>
              <a:prstGeom prst="rect">
                <a:avLst/>
              </a:prstGeom>
              <a:blipFill>
                <a:blip r:embed="rId5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CO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2" name="Picture 4" descr="Magnets inside magnetic fields - HomoFaciens">
            <a:extLst>
              <a:ext uri="{FF2B5EF4-FFF2-40B4-BE49-F238E27FC236}">
                <a16:creationId xmlns:a16="http://schemas.microsoft.com/office/drawing/2014/main" id="{EB4AE1DB-7A3E-4242-8BBD-75CEA12EF9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574" y="3000065"/>
            <a:ext cx="1856481" cy="1141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3C89048C-FB6A-AF41-89C5-C1B4206B3243}"/>
              </a:ext>
            </a:extLst>
          </p:cNvPr>
          <p:cNvSpPr/>
          <p:nvPr/>
        </p:nvSpPr>
        <p:spPr>
          <a:xfrm>
            <a:off x="755374" y="4146850"/>
            <a:ext cx="216720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O" sz="700" dirty="0"/>
              <a:t>https://homofaciens.de/technics-electrical-engineering-magnets_en.htm</a:t>
            </a:r>
          </a:p>
        </p:txBody>
      </p:sp>
    </p:spTree>
    <p:extLst>
      <p:ext uri="{BB962C8B-B14F-4D97-AF65-F5344CB8AC3E}">
        <p14:creationId xmlns:p14="http://schemas.microsoft.com/office/powerpoint/2010/main" val="14576937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E29ABFD-D25D-024F-AB44-A062B010725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C71F63CA-DF56-0240-AFBA-9CE56E2BB57C}"/>
              </a:ext>
            </a:extLst>
          </p:cNvPr>
          <p:cNvSpPr txBox="1">
            <a:spLocks/>
          </p:cNvSpPr>
          <p:nvPr/>
        </p:nvSpPr>
        <p:spPr>
          <a:xfrm>
            <a:off x="8504254" y="4489800"/>
            <a:ext cx="6537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fld id="{00000000-1234-1234-1234-123412341234}" type="slidenum">
              <a:rPr lang="en" smtClean="0"/>
              <a:pPr/>
              <a:t>11</a:t>
            </a:fld>
            <a:endParaRPr lang="e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036CCA-3801-4642-9FF2-5AC00BC9F089}"/>
              </a:ext>
            </a:extLst>
          </p:cNvPr>
          <p:cNvSpPr txBox="1"/>
          <p:nvPr/>
        </p:nvSpPr>
        <p:spPr>
          <a:xfrm>
            <a:off x="631895" y="95989"/>
            <a:ext cx="420980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/>
              <a:t>Force between a magnet and a surface of area A. Use </a:t>
            </a:r>
            <a:r>
              <a:rPr lang="en-US" sz="1100" b="1" dirty="0" err="1"/>
              <a:t>Casex</a:t>
            </a:r>
            <a:endParaRPr lang="en-US" sz="11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32DFF1-3A57-BA4D-B305-09E454DA61F1}"/>
              </a:ext>
            </a:extLst>
          </p:cNvPr>
          <p:cNvSpPr txBox="1"/>
          <p:nvPr/>
        </p:nvSpPr>
        <p:spPr>
          <a:xfrm>
            <a:off x="631895" y="325046"/>
            <a:ext cx="61847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O" sz="1200" dirty="0"/>
              <a:t>Maxwell stress tensor </a:t>
            </a:r>
            <a:r>
              <a:rPr lang="en-US" sz="1200" dirty="0"/>
              <a:t>may be used to calculate electric and magnetic forces on objects. </a:t>
            </a:r>
            <a:endParaRPr lang="en-CO" sz="1200" dirty="0"/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B1AB0E8F-F646-1445-87E8-822276426C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6644" y="564508"/>
            <a:ext cx="2399251" cy="459431"/>
          </a:xfrm>
          <a:prstGeom prst="rect">
            <a:avLst/>
          </a:prstGeom>
        </p:spPr>
      </p:pic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3C309339-055A-B74B-B00A-7194F1B45C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2920" y="1138136"/>
            <a:ext cx="4018159" cy="647220"/>
          </a:xfrm>
          <a:prstGeom prst="rect">
            <a:avLst/>
          </a:prstGeom>
        </p:spPr>
      </p:pic>
      <p:pic>
        <p:nvPicPr>
          <p:cNvPr id="9" name="Picture 8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B4CFFF77-B176-3F4C-B34D-F135ADD69C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9570" y="1810982"/>
            <a:ext cx="3686700" cy="511850"/>
          </a:xfrm>
          <a:prstGeom prst="rect">
            <a:avLst/>
          </a:prstGeom>
        </p:spPr>
      </p:pic>
      <p:pic>
        <p:nvPicPr>
          <p:cNvPr id="10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B3E7891C-D8A1-9545-B90F-D64CCA82F6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31930" y="1692923"/>
            <a:ext cx="3934648" cy="532881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C113A68-19B6-7B45-8622-97ED420AF8F2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4406270" y="2066907"/>
            <a:ext cx="38608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Text, letter&#10;&#10;Description automatically generated">
            <a:extLst>
              <a:ext uri="{FF2B5EF4-FFF2-40B4-BE49-F238E27FC236}">
                <a16:creationId xmlns:a16="http://schemas.microsoft.com/office/drawing/2014/main" id="{A7E1147B-F9BE-CF42-ACB9-C997C332203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94392" y="3206202"/>
            <a:ext cx="4186687" cy="90779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1494E2F-948E-8749-9D11-49C13111FCC3}"/>
              </a:ext>
            </a:extLst>
          </p:cNvPr>
          <p:cNvSpPr txBox="1"/>
          <p:nvPr/>
        </p:nvSpPr>
        <p:spPr>
          <a:xfrm>
            <a:off x="4272183" y="1822720"/>
            <a:ext cx="76815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O" sz="900" dirty="0"/>
              <a:t>Divergence</a:t>
            </a:r>
          </a:p>
        </p:txBody>
      </p:sp>
      <p:pic>
        <p:nvPicPr>
          <p:cNvPr id="15" name="Picture 14" descr="A picture containing diagram&#10;&#10;Description automatically generated">
            <a:extLst>
              <a:ext uri="{FF2B5EF4-FFF2-40B4-BE49-F238E27FC236}">
                <a16:creationId xmlns:a16="http://schemas.microsoft.com/office/drawing/2014/main" id="{172C8C2B-9AC8-2444-A5DC-61D7C739282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60082" y="2602136"/>
            <a:ext cx="1592359" cy="39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8062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A7B43A0-FE01-B848-A856-602DCBC6B89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D9FF34-B0CE-7040-8BCD-3D70CD38549B}"/>
              </a:ext>
            </a:extLst>
          </p:cNvPr>
          <p:cNvSpPr txBox="1"/>
          <p:nvPr/>
        </p:nvSpPr>
        <p:spPr>
          <a:xfrm>
            <a:off x="631895" y="191405"/>
            <a:ext cx="131318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/>
              <a:t>Magnetic Torque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358D2E-91A5-414C-A941-C648941EFFB4}"/>
              </a:ext>
            </a:extLst>
          </p:cNvPr>
          <p:cNvSpPr txBox="1"/>
          <p:nvPr/>
        </p:nvSpPr>
        <p:spPr>
          <a:xfrm>
            <a:off x="631895" y="453015"/>
            <a:ext cx="56669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The first element is supposed to be fixed and the second is submitted to a force. </a:t>
            </a: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63C8CC9D-F7B9-6F44-950C-B54FC76073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102" y="928014"/>
            <a:ext cx="4531694" cy="948494"/>
          </a:xfrm>
          <a:prstGeom prst="rect">
            <a:avLst/>
          </a:prstGeom>
        </p:spPr>
      </p:pic>
      <p:pic>
        <p:nvPicPr>
          <p:cNvPr id="11" name="Picture 10" descr="Diagram, engineering drawing&#10;&#10;Description automatically generated">
            <a:extLst>
              <a:ext uri="{FF2B5EF4-FFF2-40B4-BE49-F238E27FC236}">
                <a16:creationId xmlns:a16="http://schemas.microsoft.com/office/drawing/2014/main" id="{95D83B54-ACCF-AF4B-B2BD-7DCFDA457C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9419" y="677186"/>
            <a:ext cx="2394279" cy="1760318"/>
          </a:xfrm>
          <a:prstGeom prst="rect">
            <a:avLst/>
          </a:prstGeom>
        </p:spPr>
      </p:pic>
      <p:pic>
        <p:nvPicPr>
          <p:cNvPr id="13" name="Picture 12" descr="Diagram, engineering drawing&#10;&#10;Description automatically generated">
            <a:extLst>
              <a:ext uri="{FF2B5EF4-FFF2-40B4-BE49-F238E27FC236}">
                <a16:creationId xmlns:a16="http://schemas.microsoft.com/office/drawing/2014/main" id="{BD2D5312-F11E-C242-B82D-72D0AFEF29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895" y="2703259"/>
            <a:ext cx="2529233" cy="186763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876D349-A68A-654B-9BC4-86AF31728059}"/>
              </a:ext>
            </a:extLst>
          </p:cNvPr>
          <p:cNvSpPr txBox="1"/>
          <p:nvPr/>
        </p:nvSpPr>
        <p:spPr>
          <a:xfrm>
            <a:off x="691102" y="2419875"/>
            <a:ext cx="19495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The torque representation</a:t>
            </a:r>
          </a:p>
        </p:txBody>
      </p:sp>
      <p:pic>
        <p:nvPicPr>
          <p:cNvPr id="16" name="Picture 15" descr="Diagram, text&#10;&#10;Description automatically generated">
            <a:extLst>
              <a:ext uri="{FF2B5EF4-FFF2-40B4-BE49-F238E27FC236}">
                <a16:creationId xmlns:a16="http://schemas.microsoft.com/office/drawing/2014/main" id="{0B45EEC1-6F27-7345-BFD2-3B5D855E87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61128" y="3388982"/>
            <a:ext cx="4673532" cy="92154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A282C21-BE35-674B-9B2C-F47CE65D4B2C}"/>
              </a:ext>
            </a:extLst>
          </p:cNvPr>
          <p:cNvSpPr txBox="1"/>
          <p:nvPr/>
        </p:nvSpPr>
        <p:spPr>
          <a:xfrm>
            <a:off x="2981739" y="4535477"/>
            <a:ext cx="543074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Allag, H., &amp; Yonnet, J. P. (2009). 3-D analytical calculation of the torque and force exerted between two cuboidal magnets. </a:t>
            </a:r>
            <a:r>
              <a:rPr lang="en-US" sz="1100" i="1" dirty="0"/>
              <a:t>IEEE Transactions on Magnetics</a:t>
            </a:r>
            <a:r>
              <a:rPr lang="en-US" sz="1100" dirty="0"/>
              <a:t>, </a:t>
            </a:r>
            <a:r>
              <a:rPr lang="en-US" sz="1100" i="1" dirty="0"/>
              <a:t>45</a:t>
            </a:r>
            <a:r>
              <a:rPr lang="en-US" sz="1100" dirty="0"/>
              <a:t>(10), 3969-3972.</a:t>
            </a:r>
            <a:endParaRPr lang="en-CO" sz="1100" dirty="0"/>
          </a:p>
        </p:txBody>
      </p:sp>
    </p:spTree>
    <p:extLst>
      <p:ext uri="{BB962C8B-B14F-4D97-AF65-F5344CB8AC3E}">
        <p14:creationId xmlns:p14="http://schemas.microsoft.com/office/powerpoint/2010/main" val="39261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C48F0-7BE0-3440-8844-14DF048232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O" dirty="0"/>
              <a:t>Comsol and Matlab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D0EAE3-EE7B-1C4C-90AC-3AF46C8D5A5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  <p:pic>
        <p:nvPicPr>
          <p:cNvPr id="5122" name="Picture 2" descr="COMSOL Multiphysics® Software - Understand, Predict, and Optimize">
            <a:extLst>
              <a:ext uri="{FF2B5EF4-FFF2-40B4-BE49-F238E27FC236}">
                <a16:creationId xmlns:a16="http://schemas.microsoft.com/office/drawing/2014/main" id="{49BD6043-6161-5C4B-95EE-2077283D72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100" y="1509505"/>
            <a:ext cx="3776870" cy="2124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38CCDC0-C8FF-DC47-98B1-39761F7E2517}"/>
              </a:ext>
            </a:extLst>
          </p:cNvPr>
          <p:cNvSpPr txBox="1"/>
          <p:nvPr/>
        </p:nvSpPr>
        <p:spPr>
          <a:xfrm>
            <a:off x="882595" y="3825499"/>
            <a:ext cx="17443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O" sz="1200" dirty="0"/>
              <a:t>Finite element analysis</a:t>
            </a:r>
          </a:p>
        </p:txBody>
      </p:sp>
      <p:pic>
        <p:nvPicPr>
          <p:cNvPr id="6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C543128-BCAC-0F42-AE20-F4219E1153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6032" y="1509505"/>
            <a:ext cx="4350436" cy="164908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8C54F35-9BFD-C74C-81B4-A34D55A8A7F4}"/>
              </a:ext>
            </a:extLst>
          </p:cNvPr>
          <p:cNvSpPr txBox="1"/>
          <p:nvPr/>
        </p:nvSpPr>
        <p:spPr>
          <a:xfrm>
            <a:off x="4706032" y="3350092"/>
            <a:ext cx="40318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O" sz="1200" dirty="0"/>
              <a:t>Analytical results using MATLAB and a public framework</a:t>
            </a:r>
          </a:p>
        </p:txBody>
      </p:sp>
    </p:spTree>
    <p:extLst>
      <p:ext uri="{BB962C8B-B14F-4D97-AF65-F5344CB8AC3E}">
        <p14:creationId xmlns:p14="http://schemas.microsoft.com/office/powerpoint/2010/main" val="20244226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F9BC07-0CAA-6A45-97C0-45B953A491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O" dirty="0"/>
              <a:t>General structure and geometry design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28E555-AA12-9E49-9C37-8F53FA04B1F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E853DD60-261C-2044-8B53-7EC9B1D77C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3708" y="1917206"/>
            <a:ext cx="4718296" cy="16484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8A3EBC8-E457-914C-954E-609FC9DA268E}"/>
              </a:ext>
            </a:extLst>
          </p:cNvPr>
          <p:cNvSpPr txBox="1"/>
          <p:nvPr/>
        </p:nvSpPr>
        <p:spPr>
          <a:xfrm>
            <a:off x="2553706" y="3671619"/>
            <a:ext cx="78098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O" sz="1100" dirty="0"/>
              <a:t>Extended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301EB3C-B30A-D840-8160-C7A921514280}"/>
              </a:ext>
            </a:extLst>
          </p:cNvPr>
          <p:cNvCxnSpPr/>
          <p:nvPr/>
        </p:nvCxnSpPr>
        <p:spPr>
          <a:xfrm>
            <a:off x="3101606" y="2888048"/>
            <a:ext cx="9749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7127361-E124-E543-8463-85A05B3C1698}"/>
              </a:ext>
            </a:extLst>
          </p:cNvPr>
          <p:cNvSpPr txBox="1"/>
          <p:nvPr/>
        </p:nvSpPr>
        <p:spPr>
          <a:xfrm>
            <a:off x="4029453" y="2772632"/>
            <a:ext cx="73958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O" sz="900" dirty="0"/>
              <a:t>Magnet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2BDC848-1FA3-A94C-ABDB-8FB85827AE60}"/>
              </a:ext>
            </a:extLst>
          </p:cNvPr>
          <p:cNvCxnSpPr>
            <a:cxnSpLocks/>
          </p:cNvCxnSpPr>
          <p:nvPr/>
        </p:nvCxnSpPr>
        <p:spPr>
          <a:xfrm>
            <a:off x="2614150" y="3255601"/>
            <a:ext cx="11463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BD85477-BB21-B841-B0C7-877FC790CC7F}"/>
              </a:ext>
            </a:extLst>
          </p:cNvPr>
          <p:cNvSpPr txBox="1"/>
          <p:nvPr/>
        </p:nvSpPr>
        <p:spPr>
          <a:xfrm>
            <a:off x="3706723" y="3140185"/>
            <a:ext cx="1079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O" sz="900" dirty="0"/>
              <a:t>Nickel soft Ferromagnetic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AEE5D5E-B551-004D-B3A9-ED9C672A9606}"/>
              </a:ext>
            </a:extLst>
          </p:cNvPr>
          <p:cNvCxnSpPr>
            <a:cxnSpLocks/>
          </p:cNvCxnSpPr>
          <p:nvPr/>
        </p:nvCxnSpPr>
        <p:spPr>
          <a:xfrm>
            <a:off x="3334689" y="2650483"/>
            <a:ext cx="7418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7372BEA-7108-5141-A64A-CD48BAED7E41}"/>
              </a:ext>
            </a:extLst>
          </p:cNvPr>
          <p:cNvSpPr txBox="1"/>
          <p:nvPr/>
        </p:nvSpPr>
        <p:spPr>
          <a:xfrm>
            <a:off x="4029453" y="2515762"/>
            <a:ext cx="73958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O" sz="900" dirty="0"/>
              <a:t>Polymer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3143C09-E41C-384C-B326-35A9DCB8658D}"/>
              </a:ext>
            </a:extLst>
          </p:cNvPr>
          <p:cNvSpPr txBox="1"/>
          <p:nvPr/>
        </p:nvSpPr>
        <p:spPr>
          <a:xfrm>
            <a:off x="5567580" y="3671619"/>
            <a:ext cx="61747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O" sz="1100" dirty="0"/>
              <a:t>Folded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8A8E72D-1560-664B-ADAA-213A6C0C95C0}"/>
              </a:ext>
            </a:extLst>
          </p:cNvPr>
          <p:cNvCxnSpPr/>
          <p:nvPr/>
        </p:nvCxnSpPr>
        <p:spPr>
          <a:xfrm>
            <a:off x="5293605" y="3183875"/>
            <a:ext cx="0" cy="24237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39773F2-7AAC-BA4A-9466-E42F5BFE6BAF}"/>
              </a:ext>
            </a:extLst>
          </p:cNvPr>
          <p:cNvCxnSpPr/>
          <p:nvPr/>
        </p:nvCxnSpPr>
        <p:spPr>
          <a:xfrm>
            <a:off x="6503624" y="3183874"/>
            <a:ext cx="0" cy="24237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9D10DDB-FDDB-D346-B376-20B4DF94B9FE}"/>
              </a:ext>
            </a:extLst>
          </p:cNvPr>
          <p:cNvCxnSpPr>
            <a:cxnSpLocks/>
          </p:cNvCxnSpPr>
          <p:nvPr/>
        </p:nvCxnSpPr>
        <p:spPr>
          <a:xfrm flipH="1">
            <a:off x="5293605" y="3305059"/>
            <a:ext cx="121002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DBC650D6-5647-BA42-BC73-8B542DE76D76}"/>
              </a:ext>
            </a:extLst>
          </p:cNvPr>
          <p:cNvSpPr txBox="1"/>
          <p:nvPr/>
        </p:nvSpPr>
        <p:spPr>
          <a:xfrm>
            <a:off x="5692469" y="3267939"/>
            <a:ext cx="4122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O" sz="800" dirty="0"/>
              <a:t>2mm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A8F56FB-1461-374E-8219-85896ED8FFD1}"/>
              </a:ext>
            </a:extLst>
          </p:cNvPr>
          <p:cNvCxnSpPr/>
          <p:nvPr/>
        </p:nvCxnSpPr>
        <p:spPr>
          <a:xfrm>
            <a:off x="6612004" y="2888048"/>
            <a:ext cx="14551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60FBF4F-8CD5-6945-A8F9-B3AE53DF53E9}"/>
              </a:ext>
            </a:extLst>
          </p:cNvPr>
          <p:cNvCxnSpPr/>
          <p:nvPr/>
        </p:nvCxnSpPr>
        <p:spPr>
          <a:xfrm>
            <a:off x="6612004" y="3065568"/>
            <a:ext cx="14551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B8D333DD-29EB-C742-9125-9AD652FC208A}"/>
              </a:ext>
            </a:extLst>
          </p:cNvPr>
          <p:cNvCxnSpPr>
            <a:cxnSpLocks/>
          </p:cNvCxnSpPr>
          <p:nvPr/>
        </p:nvCxnSpPr>
        <p:spPr>
          <a:xfrm flipV="1">
            <a:off x="6684760" y="2888048"/>
            <a:ext cx="0" cy="17385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2A23E1EE-2DE5-0741-937F-C3667CBC261A}"/>
              </a:ext>
            </a:extLst>
          </p:cNvPr>
          <p:cNvSpPr txBox="1"/>
          <p:nvPr/>
        </p:nvSpPr>
        <p:spPr>
          <a:xfrm>
            <a:off x="6655358" y="2867253"/>
            <a:ext cx="49885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O" sz="800" dirty="0"/>
              <a:t>0.3mm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E40219F7-65AA-6244-8EA4-076048DDA0F9}"/>
              </a:ext>
            </a:extLst>
          </p:cNvPr>
          <p:cNvCxnSpPr>
            <a:cxnSpLocks/>
          </p:cNvCxnSpPr>
          <p:nvPr/>
        </p:nvCxnSpPr>
        <p:spPr>
          <a:xfrm flipV="1">
            <a:off x="5023975" y="2337069"/>
            <a:ext cx="0" cy="72483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8D8B8E61-D25D-1646-9F52-5694253EA59E}"/>
              </a:ext>
            </a:extLst>
          </p:cNvPr>
          <p:cNvCxnSpPr>
            <a:cxnSpLocks/>
          </p:cNvCxnSpPr>
          <p:nvPr/>
        </p:nvCxnSpPr>
        <p:spPr>
          <a:xfrm flipH="1">
            <a:off x="4913342" y="2337068"/>
            <a:ext cx="22126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384ED4D-25FC-5D47-89F0-8A50E95474F0}"/>
              </a:ext>
            </a:extLst>
          </p:cNvPr>
          <p:cNvCxnSpPr>
            <a:cxnSpLocks/>
          </p:cNvCxnSpPr>
          <p:nvPr/>
        </p:nvCxnSpPr>
        <p:spPr>
          <a:xfrm>
            <a:off x="4913342" y="3061903"/>
            <a:ext cx="22126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5B823457-687E-0949-A094-B63140DDCFF1}"/>
              </a:ext>
            </a:extLst>
          </p:cNvPr>
          <p:cNvSpPr txBox="1"/>
          <p:nvPr/>
        </p:nvSpPr>
        <p:spPr>
          <a:xfrm rot="16200000">
            <a:off x="4647081" y="2625138"/>
            <a:ext cx="49885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O" sz="800" dirty="0"/>
              <a:t>1.2mm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514B7B4F-C5D6-1340-A53B-A0C744F35386}"/>
              </a:ext>
            </a:extLst>
          </p:cNvPr>
          <p:cNvCxnSpPr>
            <a:cxnSpLocks/>
          </p:cNvCxnSpPr>
          <p:nvPr/>
        </p:nvCxnSpPr>
        <p:spPr>
          <a:xfrm flipH="1" flipV="1">
            <a:off x="5876318" y="2078182"/>
            <a:ext cx="1" cy="17219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9A530143-75ED-4E40-A217-B4BD88937EDF}"/>
              </a:ext>
            </a:extLst>
          </p:cNvPr>
          <p:cNvCxnSpPr>
            <a:cxnSpLocks/>
          </p:cNvCxnSpPr>
          <p:nvPr/>
        </p:nvCxnSpPr>
        <p:spPr>
          <a:xfrm flipH="1" flipV="1">
            <a:off x="6503623" y="2078182"/>
            <a:ext cx="1" cy="17219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9E834343-D55A-7C4A-9626-FB2B45E5338D}"/>
              </a:ext>
            </a:extLst>
          </p:cNvPr>
          <p:cNvCxnSpPr>
            <a:cxnSpLocks/>
          </p:cNvCxnSpPr>
          <p:nvPr/>
        </p:nvCxnSpPr>
        <p:spPr>
          <a:xfrm flipH="1">
            <a:off x="5876318" y="2164278"/>
            <a:ext cx="62730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237472B3-E7DC-3343-A413-4A8C02D64C56}"/>
              </a:ext>
            </a:extLst>
          </p:cNvPr>
          <p:cNvSpPr txBox="1"/>
          <p:nvPr/>
        </p:nvSpPr>
        <p:spPr>
          <a:xfrm>
            <a:off x="5940543" y="1968409"/>
            <a:ext cx="4122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O" sz="800" dirty="0"/>
              <a:t>1mm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B76CE960-B7EA-B844-A9EC-51427A921C73}"/>
              </a:ext>
            </a:extLst>
          </p:cNvPr>
          <p:cNvCxnSpPr>
            <a:cxnSpLocks/>
          </p:cNvCxnSpPr>
          <p:nvPr/>
        </p:nvCxnSpPr>
        <p:spPr>
          <a:xfrm flipH="1" flipV="1">
            <a:off x="4259598" y="1897632"/>
            <a:ext cx="312402" cy="18520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913F6611-C09C-DA46-96B8-1041928B55AC}"/>
              </a:ext>
            </a:extLst>
          </p:cNvPr>
          <p:cNvCxnSpPr>
            <a:cxnSpLocks/>
          </p:cNvCxnSpPr>
          <p:nvPr/>
        </p:nvCxnSpPr>
        <p:spPr>
          <a:xfrm flipV="1">
            <a:off x="4228916" y="1849691"/>
            <a:ext cx="61363" cy="9588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C3CFC53A-A6E0-9D48-ADC8-F071FC2297D6}"/>
              </a:ext>
            </a:extLst>
          </p:cNvPr>
          <p:cNvCxnSpPr>
            <a:cxnSpLocks/>
          </p:cNvCxnSpPr>
          <p:nvPr/>
        </p:nvCxnSpPr>
        <p:spPr>
          <a:xfrm flipV="1">
            <a:off x="4541319" y="2034895"/>
            <a:ext cx="61363" cy="9588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8AD3579E-5255-AD4F-BFF9-18E03364B1EB}"/>
              </a:ext>
            </a:extLst>
          </p:cNvPr>
          <p:cNvSpPr txBox="1"/>
          <p:nvPr/>
        </p:nvSpPr>
        <p:spPr>
          <a:xfrm rot="2137880">
            <a:off x="4335173" y="1760911"/>
            <a:ext cx="4122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O" sz="800" dirty="0"/>
              <a:t>1mm</a:t>
            </a:r>
          </a:p>
        </p:txBody>
      </p:sp>
      <p:sp>
        <p:nvSpPr>
          <p:cNvPr id="3" name="Cross 2">
            <a:extLst>
              <a:ext uri="{FF2B5EF4-FFF2-40B4-BE49-F238E27FC236}">
                <a16:creationId xmlns:a16="http://schemas.microsoft.com/office/drawing/2014/main" id="{5DF93B14-3517-7349-9C87-968A876C3672}"/>
              </a:ext>
            </a:extLst>
          </p:cNvPr>
          <p:cNvSpPr/>
          <p:nvPr/>
        </p:nvSpPr>
        <p:spPr>
          <a:xfrm>
            <a:off x="6020881" y="2687967"/>
            <a:ext cx="94410" cy="92228"/>
          </a:xfrm>
          <a:prstGeom prst="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O"/>
          </a:p>
        </p:txBody>
      </p:sp>
      <p:sp>
        <p:nvSpPr>
          <p:cNvPr id="35" name="Cross 34">
            <a:extLst>
              <a:ext uri="{FF2B5EF4-FFF2-40B4-BE49-F238E27FC236}">
                <a16:creationId xmlns:a16="http://schemas.microsoft.com/office/drawing/2014/main" id="{68F21F20-5594-1449-BC8A-900D0782F54A}"/>
              </a:ext>
            </a:extLst>
          </p:cNvPr>
          <p:cNvSpPr/>
          <p:nvPr/>
        </p:nvSpPr>
        <p:spPr>
          <a:xfrm>
            <a:off x="6370236" y="2556592"/>
            <a:ext cx="94398" cy="92228"/>
          </a:xfrm>
          <a:prstGeom prst="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O"/>
          </a:p>
        </p:txBody>
      </p:sp>
      <p:sp>
        <p:nvSpPr>
          <p:cNvPr id="38" name="Cross 37">
            <a:extLst>
              <a:ext uri="{FF2B5EF4-FFF2-40B4-BE49-F238E27FC236}">
                <a16:creationId xmlns:a16="http://schemas.microsoft.com/office/drawing/2014/main" id="{B741C798-55E9-4C4C-AA66-305E50BCAAEF}"/>
              </a:ext>
            </a:extLst>
          </p:cNvPr>
          <p:cNvSpPr/>
          <p:nvPr/>
        </p:nvSpPr>
        <p:spPr>
          <a:xfrm>
            <a:off x="6141036" y="2581848"/>
            <a:ext cx="94398" cy="92228"/>
          </a:xfrm>
          <a:prstGeom prst="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O"/>
          </a:p>
        </p:txBody>
      </p:sp>
      <p:sp>
        <p:nvSpPr>
          <p:cNvPr id="40" name="Cross 39">
            <a:extLst>
              <a:ext uri="{FF2B5EF4-FFF2-40B4-BE49-F238E27FC236}">
                <a16:creationId xmlns:a16="http://schemas.microsoft.com/office/drawing/2014/main" id="{76EA0003-B3EF-7046-85D4-670D51A816E2}"/>
              </a:ext>
            </a:extLst>
          </p:cNvPr>
          <p:cNvSpPr/>
          <p:nvPr/>
        </p:nvSpPr>
        <p:spPr>
          <a:xfrm>
            <a:off x="6188235" y="2717123"/>
            <a:ext cx="94398" cy="92228"/>
          </a:xfrm>
          <a:prstGeom prst="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O"/>
          </a:p>
        </p:txBody>
      </p:sp>
      <p:sp>
        <p:nvSpPr>
          <p:cNvPr id="42" name="Cross 41">
            <a:extLst>
              <a:ext uri="{FF2B5EF4-FFF2-40B4-BE49-F238E27FC236}">
                <a16:creationId xmlns:a16="http://schemas.microsoft.com/office/drawing/2014/main" id="{D9A40F3B-43A1-E349-9F03-2F55F5724FB8}"/>
              </a:ext>
            </a:extLst>
          </p:cNvPr>
          <p:cNvSpPr/>
          <p:nvPr/>
        </p:nvSpPr>
        <p:spPr>
          <a:xfrm>
            <a:off x="6370236" y="2705853"/>
            <a:ext cx="94398" cy="92228"/>
          </a:xfrm>
          <a:prstGeom prst="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O"/>
          </a:p>
        </p:txBody>
      </p:sp>
      <p:sp>
        <p:nvSpPr>
          <p:cNvPr id="45" name="Text Box 14">
            <a:extLst>
              <a:ext uri="{FF2B5EF4-FFF2-40B4-BE49-F238E27FC236}">
                <a16:creationId xmlns:a16="http://schemas.microsoft.com/office/drawing/2014/main" id="{4B11CD38-B9C1-B946-A98F-95E51022208B}"/>
              </a:ext>
            </a:extLst>
          </p:cNvPr>
          <p:cNvSpPr txBox="1"/>
          <p:nvPr/>
        </p:nvSpPr>
        <p:spPr>
          <a:xfrm>
            <a:off x="6802025" y="2571850"/>
            <a:ext cx="1009485" cy="28512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900" dirty="0">
                <a:effectLst/>
                <a:latin typeface="Times" pitchFamily="2" charset="0"/>
                <a:ea typeface="Times New Roman" panose="02020603050405020304" pitchFamily="18" charset="0"/>
                <a:cs typeface="Times" pitchFamily="2" charset="0"/>
              </a:rPr>
              <a:t>Contaminants</a:t>
            </a:r>
            <a:endParaRPr lang="en-CO" sz="1100" dirty="0">
              <a:effectLst/>
              <a:latin typeface="Times" pitchFamily="2" charset="0"/>
              <a:ea typeface="Times New Roman" panose="02020603050405020304" pitchFamily="18" charset="0"/>
              <a:cs typeface="Times" pitchFamily="2" charset="0"/>
            </a:endParaRP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618173BB-4AAB-DD42-AD6B-FBC79218364B}"/>
              </a:ext>
            </a:extLst>
          </p:cNvPr>
          <p:cNvCxnSpPr/>
          <p:nvPr/>
        </p:nvCxnSpPr>
        <p:spPr>
          <a:xfrm flipV="1">
            <a:off x="6552237" y="2683310"/>
            <a:ext cx="284480" cy="450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81518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D6D810-8096-F944-8D8E-83632D34A04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O" dirty="0"/>
              <a:t>Results and analysis</a:t>
            </a:r>
          </a:p>
        </p:txBody>
      </p:sp>
    </p:spTree>
    <p:extLst>
      <p:ext uri="{BB962C8B-B14F-4D97-AF65-F5344CB8AC3E}">
        <p14:creationId xmlns:p14="http://schemas.microsoft.com/office/powerpoint/2010/main" val="16472318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9B3524-9E6D-284A-BD8D-1092C1E254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O" dirty="0"/>
              <a:t>Simulation results – Comsol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AB5D9FC-BD02-E54E-8CB8-A031975888E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A29DFE4-5FE2-C449-B9CA-F7B06448CACF}"/>
              </a:ext>
            </a:extLst>
          </p:cNvPr>
          <p:cNvSpPr txBox="1"/>
          <p:nvPr/>
        </p:nvSpPr>
        <p:spPr>
          <a:xfrm>
            <a:off x="1012564" y="1626455"/>
            <a:ext cx="35701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O" sz="1050" dirty="0"/>
              <a:t>Magnetization and magnetic flux density Norm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44CCD4A-AE36-2F44-B0F8-2B90F89B5B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219"/>
          <a:stretch/>
        </p:blipFill>
        <p:spPr>
          <a:xfrm>
            <a:off x="4862355" y="1663249"/>
            <a:ext cx="4003583" cy="281595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7C77193-0941-8D46-97E5-6EE6293E0532}"/>
              </a:ext>
            </a:extLst>
          </p:cNvPr>
          <p:cNvSpPr txBox="1"/>
          <p:nvPr/>
        </p:nvSpPr>
        <p:spPr>
          <a:xfrm>
            <a:off x="5079078" y="1615673"/>
            <a:ext cx="35701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O" sz="1050" dirty="0"/>
              <a:t>Magnetic field and Magnetic fiux density x-axis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EBF53A6-A852-ED4D-A46D-1ED7360325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635"/>
          <a:stretch/>
        </p:blipFill>
        <p:spPr>
          <a:xfrm>
            <a:off x="858771" y="1615673"/>
            <a:ext cx="4001448" cy="28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5863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B4010B0-23E6-E24E-B31B-2D45C49A61E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23CC1956-CC91-364C-93A2-045B4A5E05E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9" t="5743" r="5503"/>
          <a:stretch/>
        </p:blipFill>
        <p:spPr>
          <a:xfrm>
            <a:off x="2712868" y="0"/>
            <a:ext cx="3718263" cy="2890800"/>
          </a:xfrm>
          <a:prstGeom prst="rect">
            <a:avLst/>
          </a:prstGeom>
        </p:spPr>
      </p:pic>
      <p:pic>
        <p:nvPicPr>
          <p:cNvPr id="11" name="Picture 10" descr="Chart&#10;&#10;Description automatically generated">
            <a:extLst>
              <a:ext uri="{FF2B5EF4-FFF2-40B4-BE49-F238E27FC236}">
                <a16:creationId xmlns:a16="http://schemas.microsoft.com/office/drawing/2014/main" id="{917FFB3A-D51E-6E46-AF83-D7DBEF48C5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15" t="22185" r="-1715" b="17179"/>
          <a:stretch/>
        </p:blipFill>
        <p:spPr>
          <a:xfrm>
            <a:off x="4051274" y="886084"/>
            <a:ext cx="1606952" cy="7308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3F009B1-C173-BA4D-B160-FD2835B237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9768" y="2996055"/>
            <a:ext cx="3444277" cy="1680448"/>
          </a:xfrm>
          <a:prstGeom prst="rect">
            <a:avLst/>
          </a:prstGeom>
        </p:spPr>
      </p:pic>
      <p:pic>
        <p:nvPicPr>
          <p:cNvPr id="14" name="Picture 13" descr="Diagram&#10;&#10;Description automatically generated">
            <a:extLst>
              <a:ext uri="{FF2B5EF4-FFF2-40B4-BE49-F238E27FC236}">
                <a16:creationId xmlns:a16="http://schemas.microsoft.com/office/drawing/2014/main" id="{5DAF7036-A209-A542-8F70-D45B912912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54750" y="2860669"/>
            <a:ext cx="3649504" cy="195122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7D8E7CE-3968-904D-8FE8-0D212D76165A}"/>
              </a:ext>
            </a:extLst>
          </p:cNvPr>
          <p:cNvSpPr txBox="1"/>
          <p:nvPr/>
        </p:nvSpPr>
        <p:spPr>
          <a:xfrm>
            <a:off x="1009768" y="2681818"/>
            <a:ext cx="35701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O" sz="1050" dirty="0"/>
              <a:t>Magnetic flux density norm</a:t>
            </a:r>
          </a:p>
        </p:txBody>
      </p:sp>
    </p:spTree>
    <p:extLst>
      <p:ext uri="{BB962C8B-B14F-4D97-AF65-F5344CB8AC3E}">
        <p14:creationId xmlns:p14="http://schemas.microsoft.com/office/powerpoint/2010/main" val="10611525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585B8D-0347-D94B-AE88-0755AF9F79B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FD2C8ABB-8FB9-7C41-83F9-DD60D8E9E0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04"/>
          <a:stretch/>
        </p:blipFill>
        <p:spPr>
          <a:xfrm>
            <a:off x="671919" y="1476405"/>
            <a:ext cx="4525087" cy="2304535"/>
          </a:xfrm>
          <a:prstGeom prst="rect">
            <a:avLst/>
          </a:prstGeom>
        </p:spPr>
      </p:pic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AF4F0BA7-10D5-5049-A99F-6E370D011A9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6669" b="7958"/>
          <a:stretch/>
        </p:blipFill>
        <p:spPr>
          <a:xfrm>
            <a:off x="5109919" y="1482713"/>
            <a:ext cx="3912160" cy="217807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FE6439B-1B94-E94A-B865-D2D9C8B7435E}"/>
              </a:ext>
            </a:extLst>
          </p:cNvPr>
          <p:cNvSpPr txBox="1"/>
          <p:nvPr/>
        </p:nvSpPr>
        <p:spPr>
          <a:xfrm>
            <a:off x="822532" y="365514"/>
            <a:ext cx="35701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O" sz="1600" dirty="0"/>
              <a:t>Two magnets configuration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7F8A4DA-DD31-8D44-99DA-9C50CCEC918E}"/>
              </a:ext>
            </a:extLst>
          </p:cNvPr>
          <p:cNvSpPr txBox="1"/>
          <p:nvPr/>
        </p:nvSpPr>
        <p:spPr>
          <a:xfrm>
            <a:off x="822532" y="1214795"/>
            <a:ext cx="35701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O" sz="1050" dirty="0"/>
              <a:t>Magnetic flux density norm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F8F9DBB-4920-6842-9B29-9810028DD4DD}"/>
              </a:ext>
            </a:extLst>
          </p:cNvPr>
          <p:cNvSpPr txBox="1"/>
          <p:nvPr/>
        </p:nvSpPr>
        <p:spPr>
          <a:xfrm>
            <a:off x="5451943" y="1214795"/>
            <a:ext cx="35701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O" sz="1050" dirty="0"/>
              <a:t>Magnetic field</a:t>
            </a:r>
          </a:p>
        </p:txBody>
      </p:sp>
    </p:spTree>
    <p:extLst>
      <p:ext uri="{BB962C8B-B14F-4D97-AF65-F5344CB8AC3E}">
        <p14:creationId xmlns:p14="http://schemas.microsoft.com/office/powerpoint/2010/main" val="4007245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FF626E-B0C3-BA46-88F5-197BE66E5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O" dirty="0"/>
              <a:t>Analytical results - Matlab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98AF60-A9AE-CD4A-96D4-37463D9F3B0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836A7EAF-5142-4E42-B8E6-91558C53CE5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72" t="5619" r="6857"/>
          <a:stretch/>
        </p:blipFill>
        <p:spPr>
          <a:xfrm>
            <a:off x="3858778" y="2136296"/>
            <a:ext cx="1718187" cy="1404887"/>
          </a:xfrm>
          <a:prstGeom prst="rect">
            <a:avLst/>
          </a:prstGeom>
        </p:spPr>
      </p:pic>
      <p:pic>
        <p:nvPicPr>
          <p:cNvPr id="7" name="Picture 6" descr="Chart, waterfall chart&#10;&#10;Description automatically generated">
            <a:extLst>
              <a:ext uri="{FF2B5EF4-FFF2-40B4-BE49-F238E27FC236}">
                <a16:creationId xmlns:a16="http://schemas.microsoft.com/office/drawing/2014/main" id="{7B957D00-7761-8E4E-9D64-4A789CF3E9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137" y="2232952"/>
            <a:ext cx="2525558" cy="1557492"/>
          </a:xfrm>
          <a:prstGeom prst="rect">
            <a:avLst/>
          </a:prstGeom>
        </p:spPr>
      </p:pic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50801697-ED7E-9648-B1C5-C5C7582E1EB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68"/>
          <a:stretch/>
        </p:blipFill>
        <p:spPr>
          <a:xfrm flipH="1">
            <a:off x="6353497" y="2232952"/>
            <a:ext cx="1732699" cy="1211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041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18"/>
          <p:cNvSpPr txBox="1">
            <a:spLocks noGrp="1"/>
          </p:cNvSpPr>
          <p:nvPr>
            <p:ph type="title"/>
          </p:nvPr>
        </p:nvSpPr>
        <p:spPr>
          <a:xfrm>
            <a:off x="661100" y="664300"/>
            <a:ext cx="78432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Introduction</a:t>
            </a:r>
            <a:endParaRPr sz="2400" dirty="0"/>
          </a:p>
        </p:txBody>
      </p:sp>
      <p:sp>
        <p:nvSpPr>
          <p:cNvPr id="551" name="Google Shape;551;p18"/>
          <p:cNvSpPr txBox="1">
            <a:spLocks noGrp="1"/>
          </p:cNvSpPr>
          <p:nvPr>
            <p:ph type="body" idx="1"/>
          </p:nvPr>
        </p:nvSpPr>
        <p:spPr>
          <a:xfrm>
            <a:off x="738598" y="1460900"/>
            <a:ext cx="7765655" cy="288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en-US" sz="1200" dirty="0"/>
              <a:t>Most of the wastewaters are discharged directly into bodies of water such as rivers without any type of pretreatment, this causes a huge impact on the hole ecosystem.</a:t>
            </a:r>
            <a:endParaRPr sz="1200" dirty="0"/>
          </a:p>
        </p:txBody>
      </p:sp>
      <p:sp>
        <p:nvSpPr>
          <p:cNvPr id="552" name="Google Shape;552;p18"/>
          <p:cNvSpPr txBox="1">
            <a:spLocks noGrp="1"/>
          </p:cNvSpPr>
          <p:nvPr>
            <p:ph type="sldNum" idx="12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/>
              <a:t>2</a:t>
            </a:fld>
            <a:endParaRPr sz="1200"/>
          </a:p>
        </p:txBody>
      </p:sp>
      <p:pic>
        <p:nvPicPr>
          <p:cNvPr id="1028" name="Picture 4" descr="What I Say When My Colleagues Ask Me If They Should Be On Twitter - Social  Science Space">
            <a:extLst>
              <a:ext uri="{FF2B5EF4-FFF2-40B4-BE49-F238E27FC236}">
                <a16:creationId xmlns:a16="http://schemas.microsoft.com/office/drawing/2014/main" id="{FA3F813A-7A37-6C4C-AEB8-AED9FC7C3D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159"/>
          <a:stretch/>
        </p:blipFill>
        <p:spPr bwMode="auto">
          <a:xfrm>
            <a:off x="2798195" y="2121277"/>
            <a:ext cx="3340212" cy="2225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94D53A8-A89A-CC48-AE87-4447CE644B3A}"/>
              </a:ext>
            </a:extLst>
          </p:cNvPr>
          <p:cNvSpPr txBox="1"/>
          <p:nvPr/>
        </p:nvSpPr>
        <p:spPr>
          <a:xfrm>
            <a:off x="1272209" y="4489800"/>
            <a:ext cx="511550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https://</a:t>
            </a:r>
            <a:r>
              <a:rPr lang="en-US" sz="900" dirty="0" err="1"/>
              <a:t>www.sixdegreesnews.org</a:t>
            </a:r>
            <a:r>
              <a:rPr lang="en-US" sz="900" dirty="0"/>
              <a:t>/archives/25949/textile-industry-under-pressure-to-detox-fashion</a:t>
            </a:r>
            <a:endParaRPr lang="en-CO" sz="9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9BE0ACC-209A-9548-8406-656369A1B42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7B753197-D56F-CE42-8324-2B75DB1CCB8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13" t="862" b="-1"/>
          <a:stretch/>
        </p:blipFill>
        <p:spPr>
          <a:xfrm>
            <a:off x="923109" y="954209"/>
            <a:ext cx="4541094" cy="3603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A76860F-4C13-0349-90E9-150B1ED52151}"/>
              </a:ext>
            </a:extLst>
          </p:cNvPr>
          <p:cNvSpPr txBox="1"/>
          <p:nvPr/>
        </p:nvSpPr>
        <p:spPr>
          <a:xfrm>
            <a:off x="809899" y="96551"/>
            <a:ext cx="15263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O" dirty="0"/>
              <a:t>Magnetic Torque</a:t>
            </a:r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AC21DBEE-4646-1B4D-8823-5DC9E693A9D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72" t="7657" r="6857"/>
          <a:stretch/>
        </p:blipFill>
        <p:spPr>
          <a:xfrm>
            <a:off x="5955652" y="1772708"/>
            <a:ext cx="2796463" cy="2237168"/>
          </a:xfrm>
          <a:prstGeom prst="rect">
            <a:avLst/>
          </a:prstGeom>
        </p:spPr>
      </p:pic>
      <p:pic>
        <p:nvPicPr>
          <p:cNvPr id="7" name="Picture 6" descr="Diagram, engineering drawing&#10;&#10;Description automatically generated">
            <a:extLst>
              <a:ext uri="{FF2B5EF4-FFF2-40B4-BE49-F238E27FC236}">
                <a16:creationId xmlns:a16="http://schemas.microsoft.com/office/drawing/2014/main" id="{CEA5A0AC-B3CD-9B4B-A5AA-7F2A90EE32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0293" y="2702546"/>
            <a:ext cx="1986225" cy="130733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8857DFE-34C7-1044-BCEE-C59D8BF98099}"/>
              </a:ext>
            </a:extLst>
          </p:cNvPr>
          <p:cNvSpPr txBox="1"/>
          <p:nvPr/>
        </p:nvSpPr>
        <p:spPr>
          <a:xfrm rot="16200000">
            <a:off x="191018" y="2571740"/>
            <a:ext cx="120257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O" sz="1100" dirty="0"/>
              <a:t>Torque Nxm e-3</a:t>
            </a:r>
          </a:p>
        </p:txBody>
      </p:sp>
    </p:spTree>
    <p:extLst>
      <p:ext uri="{BB962C8B-B14F-4D97-AF65-F5344CB8AC3E}">
        <p14:creationId xmlns:p14="http://schemas.microsoft.com/office/powerpoint/2010/main" val="1586189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AAE74E4-B79A-BC4C-94D0-1E43EE68A98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21</a:t>
            </a:fld>
            <a:endParaRPr lang="e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1C7FB0-37E8-854F-A1E2-3B164CB9CC32}"/>
              </a:ext>
            </a:extLst>
          </p:cNvPr>
          <p:cNvSpPr txBox="1"/>
          <p:nvPr/>
        </p:nvSpPr>
        <p:spPr>
          <a:xfrm>
            <a:off x="722813" y="235888"/>
            <a:ext cx="14173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O" dirty="0"/>
              <a:t>Magnetic Force</a:t>
            </a:r>
          </a:p>
        </p:txBody>
      </p:sp>
      <p:pic>
        <p:nvPicPr>
          <p:cNvPr id="5" name="Picture 4" descr="Chart, waterfall chart&#10;&#10;Description automatically generated">
            <a:extLst>
              <a:ext uri="{FF2B5EF4-FFF2-40B4-BE49-F238E27FC236}">
                <a16:creationId xmlns:a16="http://schemas.microsoft.com/office/drawing/2014/main" id="{95A627B0-A205-974F-8D0E-97CDB100AE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3749" y="1790910"/>
            <a:ext cx="2780642" cy="1714800"/>
          </a:xfrm>
          <a:prstGeom prst="rect">
            <a:avLst/>
          </a:prstGeom>
        </p:spPr>
      </p:pic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72AE57B4-D650-7344-86E3-393E986024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813" y="909054"/>
            <a:ext cx="4771623" cy="3850369"/>
          </a:xfrm>
          <a:prstGeom prst="rect">
            <a:avLst/>
          </a:prstGeom>
        </p:spPr>
      </p:pic>
      <p:pic>
        <p:nvPicPr>
          <p:cNvPr id="7" name="Content Placeholder 4" descr="Chart, bar chart&#10;&#10;Description automatically generated">
            <a:extLst>
              <a:ext uri="{FF2B5EF4-FFF2-40B4-BE49-F238E27FC236}">
                <a16:creationId xmlns:a16="http://schemas.microsoft.com/office/drawing/2014/main" id="{2E5A185C-41A7-8A45-B573-474008648AB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51" t="40815" r="9882" b="41836"/>
          <a:stretch/>
        </p:blipFill>
        <p:spPr>
          <a:xfrm>
            <a:off x="2072254" y="2874733"/>
            <a:ext cx="3000961" cy="431183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B24F2A6-A147-584B-9F21-95AE46CA148F}"/>
              </a:ext>
            </a:extLst>
          </p:cNvPr>
          <p:cNvCxnSpPr/>
          <p:nvPr/>
        </p:nvCxnSpPr>
        <p:spPr>
          <a:xfrm>
            <a:off x="2543040" y="3237009"/>
            <a:ext cx="205938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B0F3584-ED05-3B49-AEB6-EBA4308BB828}"/>
              </a:ext>
            </a:extLst>
          </p:cNvPr>
          <p:cNvCxnSpPr/>
          <p:nvPr/>
        </p:nvCxnSpPr>
        <p:spPr>
          <a:xfrm>
            <a:off x="3012788" y="2549718"/>
            <a:ext cx="0" cy="118241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00783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BD43BF-5A52-F641-A233-BA5D36549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O" dirty="0"/>
              <a:t>Conclusions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99CB530-A9C3-FA49-9E35-5D4FA9F9EEA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22</a:t>
            </a:fld>
            <a:endParaRPr lang="e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7264F7-7F45-2447-9A2C-E4271A783E15}"/>
              </a:ext>
            </a:extLst>
          </p:cNvPr>
          <p:cNvSpPr txBox="1"/>
          <p:nvPr/>
        </p:nvSpPr>
        <p:spPr>
          <a:xfrm>
            <a:off x="805543" y="1771531"/>
            <a:ext cx="753291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O" dirty="0"/>
              <a:t>Magnetic analysis of a micromechanical device for the removal of contaminants on wastewaters.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O" dirty="0"/>
              <a:t>Forces needed to control the devices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O" dirty="0"/>
              <a:t>How to describe and predict the movement based on the magnetic forces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O" dirty="0"/>
              <a:t>Scalalibity to other geometries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O" dirty="0"/>
              <a:t>Base analysis and simulations with room to improve developing new integrations.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O" dirty="0"/>
              <a:t>We developed a repository holding the process of the project for further developments</a:t>
            </a:r>
          </a:p>
          <a:p>
            <a:endParaRPr lang="en-CO" dirty="0"/>
          </a:p>
        </p:txBody>
      </p:sp>
    </p:spTree>
    <p:extLst>
      <p:ext uri="{BB962C8B-B14F-4D97-AF65-F5344CB8AC3E}">
        <p14:creationId xmlns:p14="http://schemas.microsoft.com/office/powerpoint/2010/main" val="27678564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B6CAC-271D-024E-B726-D9601D3F6C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O" dirty="0"/>
              <a:t>Future work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D851E1-E571-1E43-9C50-D8517215A8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1100" y="1421990"/>
            <a:ext cx="8245783" cy="2936002"/>
          </a:xfrm>
        </p:spPr>
        <p:txBody>
          <a:bodyPr/>
          <a:lstStyle/>
          <a:p>
            <a:pPr marL="76200" indent="0">
              <a:buNone/>
            </a:pPr>
            <a:r>
              <a:rPr lang="en-CO" sz="1400" dirty="0"/>
              <a:t>Proyects </a:t>
            </a:r>
          </a:p>
          <a:p>
            <a:pPr marL="419100" indent="-342900">
              <a:buFont typeface="+mj-lt"/>
              <a:buAutoNum type="arabicPeriod"/>
            </a:pPr>
            <a:r>
              <a:rPr lang="en-CO" sz="1400" dirty="0"/>
              <a:t>Design and simulate magnetic microgrippers. Forces and interactions, analysis of how are the forces on the microrobot and how to use them.</a:t>
            </a:r>
          </a:p>
          <a:p>
            <a:pPr marL="419100" indent="-342900">
              <a:buFont typeface="+mj-lt"/>
              <a:buAutoNum type="arabicPeriod"/>
            </a:pPr>
            <a:r>
              <a:rPr lang="en-CO" sz="1400" dirty="0"/>
              <a:t>Simulate and implement magnetic microgrippers. Actuation (open and closinng) using external magnetic forces. Intenractions for self assembly.</a:t>
            </a:r>
          </a:p>
          <a:p>
            <a:pPr marL="419100" indent="-342900">
              <a:buFont typeface="+mj-lt"/>
              <a:buAutoNum type="arabicPeriod"/>
            </a:pPr>
            <a:r>
              <a:rPr lang="en-CO" sz="1400" dirty="0"/>
              <a:t>Surface functionalization for magnetic microgrippers. Structure functionalization for inmovilization of the pollulants and contaminants on water.</a:t>
            </a:r>
          </a:p>
          <a:p>
            <a:pPr marL="419100" indent="-342900">
              <a:buFont typeface="+mj-lt"/>
              <a:buAutoNum type="arabicPeriod"/>
            </a:pPr>
            <a:r>
              <a:rPr lang="en-CO" sz="1400" dirty="0"/>
              <a:t>Control of magnetic microgrippers for self assembly using external magnetic forces. Implementation of external force source.</a:t>
            </a:r>
          </a:p>
          <a:p>
            <a:pPr marL="419100" indent="-342900">
              <a:buFont typeface="+mj-lt"/>
              <a:buAutoNum type="arabicPeriod"/>
            </a:pPr>
            <a:r>
              <a:rPr lang="en-CO" sz="1400" dirty="0"/>
              <a:t>Path modeling algorithms for magnetic microgrippers on water. Using ML to simulate and estimate t</a:t>
            </a:r>
            <a:r>
              <a:rPr lang="en-US" sz="1400" dirty="0"/>
              <a:t>h</a:t>
            </a:r>
            <a:r>
              <a:rPr lang="en-CO" sz="1400" dirty="0"/>
              <a:t>e trace followed.</a:t>
            </a:r>
          </a:p>
          <a:p>
            <a:pPr marL="419100" indent="-342900">
              <a:buFont typeface="+mj-lt"/>
              <a:buAutoNum type="arabicPeriod"/>
            </a:pPr>
            <a:endParaRPr lang="en-CO" sz="1400" dirty="0"/>
          </a:p>
          <a:p>
            <a:pPr marL="419100" indent="-342900">
              <a:buFont typeface="+mj-lt"/>
              <a:buAutoNum type="arabicPeriod"/>
            </a:pPr>
            <a:endParaRPr lang="en-CO" sz="1400" dirty="0"/>
          </a:p>
          <a:p>
            <a:pPr marL="419100" indent="-342900">
              <a:buFont typeface="+mj-lt"/>
              <a:buAutoNum type="arabicPeriod"/>
            </a:pPr>
            <a:endParaRPr lang="en-CO" sz="1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858B83-5AA4-1A49-B836-D39DDB0F8B7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0910148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35"/>
          <p:cNvSpPr txBox="1">
            <a:spLocks noGrp="1"/>
          </p:cNvSpPr>
          <p:nvPr>
            <p:ph type="sldNum" idx="12"/>
          </p:nvPr>
        </p:nvSpPr>
        <p:spPr>
          <a:xfrm>
            <a:off x="8490504" y="4489800"/>
            <a:ext cx="6537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</a:rPr>
              <a:t>24</a:t>
            </a:fld>
            <a:endParaRPr>
              <a:solidFill>
                <a:schemeClr val="dk1"/>
              </a:solidFill>
            </a:endParaRPr>
          </a:p>
        </p:txBody>
      </p:sp>
      <p:sp>
        <p:nvSpPr>
          <p:cNvPr id="753" name="Google Shape;753;p35"/>
          <p:cNvSpPr txBox="1">
            <a:spLocks noGrp="1"/>
          </p:cNvSpPr>
          <p:nvPr>
            <p:ph type="ctrTitle" idx="4294967295"/>
          </p:nvPr>
        </p:nvSpPr>
        <p:spPr>
          <a:xfrm>
            <a:off x="4042509" y="2155500"/>
            <a:ext cx="4288800" cy="832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chemeClr val="accent1"/>
                </a:solidFill>
              </a:rPr>
              <a:t>Thanks!</a:t>
            </a:r>
            <a:endParaRPr sz="6000" dirty="0">
              <a:solidFill>
                <a:schemeClr val="accent1"/>
              </a:solidFill>
            </a:endParaRPr>
          </a:p>
        </p:txBody>
      </p:sp>
      <p:sp>
        <p:nvSpPr>
          <p:cNvPr id="754" name="Google Shape;754;p35"/>
          <p:cNvSpPr txBox="1">
            <a:spLocks noGrp="1"/>
          </p:cNvSpPr>
          <p:nvPr>
            <p:ph type="subTitle" idx="4294967295"/>
          </p:nvPr>
        </p:nvSpPr>
        <p:spPr>
          <a:xfrm>
            <a:off x="4394934" y="2988000"/>
            <a:ext cx="2167791" cy="49972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>
                <a:highlight>
                  <a:schemeClr val="accent1"/>
                </a:highlight>
                <a:latin typeface="Barlow SemiBold"/>
                <a:ea typeface="Barlow SemiBold"/>
                <a:cs typeface="Barlow SemiBold"/>
                <a:sym typeface="Barlow SemiBold"/>
              </a:rPr>
              <a:t>Any questions?</a:t>
            </a:r>
            <a:endParaRPr dirty="0">
              <a:highlight>
                <a:schemeClr val="accent1"/>
              </a:highlight>
              <a:latin typeface="Barlow SemiBold"/>
              <a:ea typeface="Barlow SemiBold"/>
              <a:cs typeface="Barlow SemiBold"/>
              <a:sym typeface="Barlow SemiBold"/>
            </a:endParaRPr>
          </a:p>
        </p:txBody>
      </p:sp>
      <p:pic>
        <p:nvPicPr>
          <p:cNvPr id="5" name="Picture 4" descr="Resultado de imagen para uniandes logo&quot;">
            <a:hlinkClick r:id="rId3" action="ppaction://hlinksldjump"/>
            <a:extLst>
              <a:ext uri="{FF2B5EF4-FFF2-40B4-BE49-F238E27FC236}">
                <a16:creationId xmlns:a16="http://schemas.microsoft.com/office/drawing/2014/main" id="{66616431-2EEE-1549-B3F7-FEC545C57C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959"/>
          <a:stretch/>
        </p:blipFill>
        <p:spPr bwMode="auto">
          <a:xfrm>
            <a:off x="3803816" y="1632985"/>
            <a:ext cx="1174417" cy="371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n 5">
            <a:hlinkClick r:id="rId3" action="ppaction://hlinksldjump"/>
            <a:extLst>
              <a:ext uri="{FF2B5EF4-FFF2-40B4-BE49-F238E27FC236}">
                <a16:creationId xmlns:a16="http://schemas.microsoft.com/office/drawing/2014/main" id="{E70B8BC7-F290-3C47-BD11-E72FCF3920B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2470" b="35246"/>
          <a:stretch/>
        </p:blipFill>
        <p:spPr>
          <a:xfrm>
            <a:off x="4978233" y="1473634"/>
            <a:ext cx="2460355" cy="531232"/>
          </a:xfrm>
          <a:prstGeom prst="rect">
            <a:avLst/>
          </a:prstGeom>
        </p:spPr>
      </p:pic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5A8D3B27-A625-EC42-BE5A-534B63D55A0B}"/>
              </a:ext>
            </a:extLst>
          </p:cNvPr>
          <p:cNvCxnSpPr/>
          <p:nvPr/>
        </p:nvCxnSpPr>
        <p:spPr>
          <a:xfrm>
            <a:off x="5081114" y="1629749"/>
            <a:ext cx="0" cy="37511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9DD197-CEB9-FD4D-A57C-E2E18F1AB1B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006E62A2-116E-5641-9F9E-092B7A63AE7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15652631"/>
              </p:ext>
            </p:extLst>
          </p:nvPr>
        </p:nvGraphicFramePr>
        <p:xfrm>
          <a:off x="2737610" y="663721"/>
          <a:ext cx="4580725" cy="268697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A5BC6F3C-1343-4446-AEDC-6D2DAB754626}"/>
              </a:ext>
            </a:extLst>
          </p:cNvPr>
          <p:cNvSpPr txBox="1"/>
          <p:nvPr/>
        </p:nvSpPr>
        <p:spPr>
          <a:xfrm>
            <a:off x="3824577" y="353620"/>
            <a:ext cx="3387256" cy="310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O" dirty="0"/>
              <a:t>Contamination by industries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3C9A5D-1AAF-2D44-A6D1-C54BA5CBCA22}"/>
              </a:ext>
            </a:extLst>
          </p:cNvPr>
          <p:cNvSpPr txBox="1"/>
          <p:nvPr/>
        </p:nvSpPr>
        <p:spPr>
          <a:xfrm rot="19993249">
            <a:off x="3395208" y="2972818"/>
            <a:ext cx="70766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O" sz="900" dirty="0"/>
              <a:t>Sugar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BDA3FB-18B0-B147-A212-C614EAE3E5B6}"/>
              </a:ext>
            </a:extLst>
          </p:cNvPr>
          <p:cNvSpPr txBox="1"/>
          <p:nvPr/>
        </p:nvSpPr>
        <p:spPr>
          <a:xfrm rot="19993249">
            <a:off x="5079325" y="2972818"/>
            <a:ext cx="70766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O" sz="900" dirty="0"/>
              <a:t>Tanning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FA75F7-2478-F24A-8059-048AC2F1F6AD}"/>
              </a:ext>
            </a:extLst>
          </p:cNvPr>
          <p:cNvSpPr txBox="1"/>
          <p:nvPr/>
        </p:nvSpPr>
        <p:spPr>
          <a:xfrm rot="19993249">
            <a:off x="3976978" y="2972816"/>
            <a:ext cx="70766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O" sz="900" dirty="0"/>
              <a:t>Beer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6456DA6-C4FF-5443-BD4D-DF7CCE9DC62A}"/>
              </a:ext>
            </a:extLst>
          </p:cNvPr>
          <p:cNvSpPr txBox="1"/>
          <p:nvPr/>
        </p:nvSpPr>
        <p:spPr>
          <a:xfrm rot="19993249">
            <a:off x="5661096" y="2972815"/>
            <a:ext cx="70766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O" sz="900" dirty="0"/>
              <a:t>Paper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FD8A71-6C24-D24D-8E01-CD83F89458C1}"/>
              </a:ext>
            </a:extLst>
          </p:cNvPr>
          <p:cNvSpPr txBox="1"/>
          <p:nvPr/>
        </p:nvSpPr>
        <p:spPr>
          <a:xfrm rot="19993249">
            <a:off x="6262804" y="2972817"/>
            <a:ext cx="70766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O" sz="900" dirty="0"/>
              <a:t>Textile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DAD16F-A908-7149-B597-AB98D263020E}"/>
              </a:ext>
            </a:extLst>
          </p:cNvPr>
          <p:cNvSpPr txBox="1"/>
          <p:nvPr/>
        </p:nvSpPr>
        <p:spPr>
          <a:xfrm rot="16200000">
            <a:off x="962709" y="1217051"/>
            <a:ext cx="33872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O" sz="1000" dirty="0"/>
              <a:t>Amount of water produced (M^3/Ton)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5075F43-0414-FC46-98E2-54082BC9FFD4}"/>
              </a:ext>
            </a:extLst>
          </p:cNvPr>
          <p:cNvSpPr txBox="1"/>
          <p:nvPr/>
        </p:nvSpPr>
        <p:spPr>
          <a:xfrm>
            <a:off x="1793993" y="4559047"/>
            <a:ext cx="4220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Martínez, A. C., Olivares, C. C., Lozada, A. E., &amp; Ramírez, C. G. (2014). </a:t>
            </a:r>
            <a:r>
              <a:rPr lang="en-US" sz="800" dirty="0" err="1"/>
              <a:t>Contaminación</a:t>
            </a:r>
            <a:r>
              <a:rPr lang="en-US" sz="800" dirty="0"/>
              <a:t> </a:t>
            </a:r>
            <a:r>
              <a:rPr lang="en-US" sz="800" dirty="0" err="1"/>
              <a:t>generada</a:t>
            </a:r>
            <a:r>
              <a:rPr lang="en-US" sz="800" dirty="0"/>
              <a:t> por </a:t>
            </a:r>
            <a:r>
              <a:rPr lang="en-US" sz="800" dirty="0" err="1"/>
              <a:t>colorantes</a:t>
            </a:r>
            <a:r>
              <a:rPr lang="en-US" sz="800" dirty="0"/>
              <a:t> de la </a:t>
            </a:r>
            <a:r>
              <a:rPr lang="en-US" sz="800" dirty="0" err="1"/>
              <a:t>industria</a:t>
            </a:r>
            <a:r>
              <a:rPr lang="en-US" sz="800" dirty="0"/>
              <a:t> </a:t>
            </a:r>
            <a:r>
              <a:rPr lang="en-US" sz="800" dirty="0" err="1"/>
              <a:t>textil</a:t>
            </a:r>
            <a:r>
              <a:rPr lang="en-US" sz="800" dirty="0"/>
              <a:t>. </a:t>
            </a:r>
            <a:r>
              <a:rPr lang="en-US" sz="800" i="1" dirty="0"/>
              <a:t>Vida </a:t>
            </a:r>
            <a:r>
              <a:rPr lang="en-US" sz="800" i="1" dirty="0" err="1"/>
              <a:t>Científica</a:t>
            </a:r>
            <a:r>
              <a:rPr lang="en-US" sz="800" i="1" dirty="0"/>
              <a:t> </a:t>
            </a:r>
            <a:r>
              <a:rPr lang="en-US" sz="800" i="1" dirty="0" err="1"/>
              <a:t>Boletín</a:t>
            </a:r>
            <a:r>
              <a:rPr lang="en-US" sz="800" i="1" dirty="0"/>
              <a:t> de la Escuela </a:t>
            </a:r>
            <a:r>
              <a:rPr lang="en-US" sz="800" i="1" dirty="0" err="1"/>
              <a:t>Preparatoria</a:t>
            </a:r>
            <a:r>
              <a:rPr lang="en-US" sz="800" i="1" dirty="0"/>
              <a:t> No. 4</a:t>
            </a:r>
            <a:r>
              <a:rPr lang="en-US" sz="800" dirty="0"/>
              <a:t>, </a:t>
            </a:r>
            <a:r>
              <a:rPr lang="en-US" sz="800" i="1" dirty="0"/>
              <a:t>2</a:t>
            </a:r>
            <a:r>
              <a:rPr lang="en-US" sz="800" dirty="0"/>
              <a:t>(3).</a:t>
            </a:r>
            <a:endParaRPr lang="en-CO" sz="8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9D47592-53E8-544A-A588-D6BCC6118D80}"/>
              </a:ext>
            </a:extLst>
          </p:cNvPr>
          <p:cNvSpPr txBox="1"/>
          <p:nvPr/>
        </p:nvSpPr>
        <p:spPr>
          <a:xfrm>
            <a:off x="6382815" y="1163510"/>
            <a:ext cx="33872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O" sz="1000" dirty="0"/>
              <a:t>Color concentration [Hazen units]</a:t>
            </a:r>
          </a:p>
        </p:txBody>
      </p:sp>
      <p:sp>
        <p:nvSpPr>
          <p:cNvPr id="14" name="Google Shape;577;p20">
            <a:extLst>
              <a:ext uri="{FF2B5EF4-FFF2-40B4-BE49-F238E27FC236}">
                <a16:creationId xmlns:a16="http://schemas.microsoft.com/office/drawing/2014/main" id="{0611A1D6-B479-4A4D-AA80-9CD3B75BEEA3}"/>
              </a:ext>
            </a:extLst>
          </p:cNvPr>
          <p:cNvSpPr txBox="1">
            <a:spLocks/>
          </p:cNvSpPr>
          <p:nvPr/>
        </p:nvSpPr>
        <p:spPr>
          <a:xfrm>
            <a:off x="1919644" y="3487799"/>
            <a:ext cx="6977438" cy="170804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just">
              <a:spcBef>
                <a:spcPts val="600"/>
              </a:spcBef>
            </a:pPr>
            <a:r>
              <a:rPr lang="en-US" dirty="0"/>
              <a:t>The usage of synthetic dyes or azo-type dyes can reach up to 75 tons per year. These type of dyes generate depletion of dissolved oxygen and interfere with photosynthetic processes.</a:t>
            </a:r>
          </a:p>
          <a:p>
            <a:pPr algn="just">
              <a:spcBef>
                <a:spcPts val="600"/>
              </a:spcBef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63915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552AF-8666-6E45-B3A2-9E391024C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O" dirty="0"/>
              <a:t>State of the art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CB0405B-2C2B-3747-8846-4F7D02D7581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4BD3CFE-18F7-574A-B6CD-E145EC403D8D}"/>
              </a:ext>
            </a:extLst>
          </p:cNvPr>
          <p:cNvSpPr/>
          <p:nvPr/>
        </p:nvSpPr>
        <p:spPr>
          <a:xfrm>
            <a:off x="979153" y="3433086"/>
            <a:ext cx="221406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/>
              <a:t>Sánchez Limón, Gabriela (2020)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B739FC-EF81-3244-82AB-8DF74BCACCB5}"/>
              </a:ext>
            </a:extLst>
          </p:cNvPr>
          <p:cNvSpPr txBox="1"/>
          <p:nvPr/>
        </p:nvSpPr>
        <p:spPr>
          <a:xfrm>
            <a:off x="979153" y="3179170"/>
            <a:ext cx="180049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err="1"/>
              <a:t>fotocatálisis-microbiológico</a:t>
            </a:r>
            <a:endParaRPr lang="en-US" sz="1050" dirty="0"/>
          </a:p>
        </p:txBody>
      </p:sp>
      <p:pic>
        <p:nvPicPr>
          <p:cNvPr id="1026" name="Picture 2" descr="Fotocatálisis y grafeno: ¿adiós a la contaminación? » Avance y Perspectiva">
            <a:extLst>
              <a:ext uri="{FF2B5EF4-FFF2-40B4-BE49-F238E27FC236}">
                <a16:creationId xmlns:a16="http://schemas.microsoft.com/office/drawing/2014/main" id="{89FAA67E-46A9-104E-92DA-BA0F2ADB10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197" y="1643894"/>
            <a:ext cx="1981980" cy="1535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38987C4-BCF3-9741-A815-9384B1AE5ADE}"/>
              </a:ext>
            </a:extLst>
          </p:cNvPr>
          <p:cNvSpPr/>
          <p:nvPr/>
        </p:nvSpPr>
        <p:spPr>
          <a:xfrm>
            <a:off x="3780323" y="3563891"/>
            <a:ext cx="191751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/>
              <a:t>Almeida Streitwieser (2020)</a:t>
            </a:r>
            <a:endParaRPr lang="en-CO" sz="11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DC63E1-6B05-1C4D-B9D9-C6B230269543}"/>
              </a:ext>
            </a:extLst>
          </p:cNvPr>
          <p:cNvSpPr txBox="1"/>
          <p:nvPr/>
        </p:nvSpPr>
        <p:spPr>
          <a:xfrm>
            <a:off x="3780323" y="3179170"/>
            <a:ext cx="212749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err="1">
                <a:solidFill>
                  <a:srgbClr val="231F20"/>
                </a:solidFill>
                <a:latin typeface="Helvetica" pitchFamily="2" charset="0"/>
              </a:rPr>
              <a:t>métodos</a:t>
            </a:r>
            <a:r>
              <a:rPr lang="en-US" sz="1050" dirty="0">
                <a:solidFill>
                  <a:srgbClr val="231F20"/>
                </a:solidFill>
                <a:latin typeface="Helvetica" pitchFamily="2" charset="0"/>
              </a:rPr>
              <a:t> </a:t>
            </a:r>
            <a:r>
              <a:rPr lang="en-US" sz="1050" dirty="0" err="1">
                <a:solidFill>
                  <a:srgbClr val="231F20"/>
                </a:solidFill>
                <a:latin typeface="Helvetica" pitchFamily="2" charset="0"/>
              </a:rPr>
              <a:t>físico-químicos</a:t>
            </a:r>
            <a:r>
              <a:rPr lang="en-US" sz="1050" dirty="0">
                <a:solidFill>
                  <a:srgbClr val="231F20"/>
                </a:solidFill>
                <a:latin typeface="Helvetica" pitchFamily="2" charset="0"/>
              </a:rPr>
              <a:t>. </a:t>
            </a:r>
            <a:r>
              <a:rPr lang="en-US" sz="1050" dirty="0" err="1">
                <a:solidFill>
                  <a:srgbClr val="231F20"/>
                </a:solidFill>
                <a:latin typeface="Helvetica" pitchFamily="2" charset="0"/>
              </a:rPr>
              <a:t>Membranas</a:t>
            </a:r>
            <a:r>
              <a:rPr lang="en-US" sz="1050" dirty="0">
                <a:solidFill>
                  <a:srgbClr val="231F20"/>
                </a:solidFill>
                <a:latin typeface="Helvetica" pitchFamily="2" charset="0"/>
              </a:rPr>
              <a:t> o </a:t>
            </a:r>
            <a:r>
              <a:rPr lang="en-US" sz="1050" dirty="0" err="1">
                <a:solidFill>
                  <a:srgbClr val="231F20"/>
                </a:solidFill>
                <a:latin typeface="Helvetica" pitchFamily="2" charset="0"/>
              </a:rPr>
              <a:t>Flotación</a:t>
            </a:r>
            <a:endParaRPr lang="en-CO" sz="1050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AF31CE6-0883-5E47-A4DE-058CC6883A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5733" y="1793584"/>
            <a:ext cx="1846690" cy="1385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349E291-8E60-7F49-A94E-AD84E1AA1D44}"/>
              </a:ext>
            </a:extLst>
          </p:cNvPr>
          <p:cNvSpPr/>
          <p:nvPr/>
        </p:nvSpPr>
        <p:spPr>
          <a:xfrm>
            <a:off x="6610967" y="3563891"/>
            <a:ext cx="169469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/>
              <a:t>Juan José </a:t>
            </a:r>
            <a:r>
              <a:rPr lang="en-US" sz="1100" dirty="0" err="1"/>
              <a:t>castro</a:t>
            </a:r>
            <a:r>
              <a:rPr lang="en-US" sz="1100" dirty="0"/>
              <a:t> (2020)</a:t>
            </a:r>
            <a:endParaRPr lang="en-CO" sz="11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BF9A292-9B14-D745-9521-3DC87299A7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0967" y="1793584"/>
            <a:ext cx="1981980" cy="142642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1635C24-5DA0-A548-B2A8-5534C65D144A}"/>
              </a:ext>
            </a:extLst>
          </p:cNvPr>
          <p:cNvSpPr txBox="1"/>
          <p:nvPr/>
        </p:nvSpPr>
        <p:spPr>
          <a:xfrm>
            <a:off x="6538208" y="3179170"/>
            <a:ext cx="212749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err="1">
                <a:solidFill>
                  <a:srgbClr val="231F20"/>
                </a:solidFill>
                <a:latin typeface="Helvetica" pitchFamily="2" charset="0"/>
              </a:rPr>
              <a:t>Adsorción</a:t>
            </a:r>
            <a:r>
              <a:rPr lang="en-US" sz="1050" dirty="0">
                <a:solidFill>
                  <a:srgbClr val="231F20"/>
                </a:solidFill>
                <a:latin typeface="Helvetica" pitchFamily="2" charset="0"/>
              </a:rPr>
              <a:t> por </a:t>
            </a:r>
            <a:r>
              <a:rPr lang="en-US" sz="1050" dirty="0" err="1">
                <a:solidFill>
                  <a:srgbClr val="231F20"/>
                </a:solidFill>
                <a:latin typeface="Helvetica" pitchFamily="2" charset="0"/>
              </a:rPr>
              <a:t>nanopartículas</a:t>
            </a:r>
            <a:r>
              <a:rPr lang="en-US" sz="1050" dirty="0">
                <a:solidFill>
                  <a:srgbClr val="231F20"/>
                </a:solidFill>
                <a:latin typeface="Helvetica" pitchFamily="2" charset="0"/>
              </a:rPr>
              <a:t> </a:t>
            </a:r>
            <a:r>
              <a:rPr lang="en-US" sz="1050" dirty="0" err="1">
                <a:solidFill>
                  <a:srgbClr val="231F20"/>
                </a:solidFill>
                <a:latin typeface="Helvetica" pitchFamily="2" charset="0"/>
              </a:rPr>
              <a:t>magnéticas</a:t>
            </a:r>
            <a:endParaRPr lang="en-CO" sz="1050" dirty="0"/>
          </a:p>
        </p:txBody>
      </p:sp>
    </p:spTree>
    <p:extLst>
      <p:ext uri="{BB962C8B-B14F-4D97-AF65-F5344CB8AC3E}">
        <p14:creationId xmlns:p14="http://schemas.microsoft.com/office/powerpoint/2010/main" val="1972121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CF2812-69C3-DE46-8CCF-C17FD943BA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O" dirty="0"/>
              <a:t>Objective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123AFB-3584-CE49-A4B7-92868B684F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1100" y="1486895"/>
            <a:ext cx="7843154" cy="1979873"/>
          </a:xfrm>
        </p:spPr>
        <p:txBody>
          <a:bodyPr/>
          <a:lstStyle/>
          <a:p>
            <a:pPr marL="76200" indent="0" algn="just">
              <a:buNone/>
            </a:pPr>
            <a:endParaRPr lang="en-CO" sz="2000" dirty="0"/>
          </a:p>
          <a:p>
            <a:pPr marL="76200" indent="0" algn="just">
              <a:buNone/>
            </a:pPr>
            <a:r>
              <a:rPr lang="en-CO" sz="1800" dirty="0"/>
              <a:t>Design and simulate the magnetic interactions of a micromechanical non-contaminant device for inmovolization of contaminants (Azo Dye) produced by the textile industry on wastewaters</a:t>
            </a:r>
          </a:p>
          <a:p>
            <a:pPr marL="76200" indent="0" algn="just">
              <a:buNone/>
            </a:pPr>
            <a:endParaRPr lang="en-CO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2A6FC5-B40C-0646-834D-1D9AD1B7C6F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4229307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2FA8D-347A-1746-84BD-492EC9A625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O" dirty="0"/>
              <a:t>First draft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A792DD-7527-3447-A048-67E9BC247D0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  <p:pic>
        <p:nvPicPr>
          <p:cNvPr id="6" name="Picture 5" descr="Chart, waterfall chart&#10;&#10;Description automatically generated">
            <a:extLst>
              <a:ext uri="{FF2B5EF4-FFF2-40B4-BE49-F238E27FC236}">
                <a16:creationId xmlns:a16="http://schemas.microsoft.com/office/drawing/2014/main" id="{6240D21C-51FD-F348-9359-C3FF582F90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732" r="16258" b="44394"/>
          <a:stretch/>
        </p:blipFill>
        <p:spPr>
          <a:xfrm>
            <a:off x="1517598" y="1481048"/>
            <a:ext cx="6130204" cy="2845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6832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646F5B-36C4-014A-90BE-42FEE6EBB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O" dirty="0"/>
              <a:t>Scope and plan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6A08AB-B606-7546-B7B0-C3CE7E78280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p:grpSp>
        <p:nvGrpSpPr>
          <p:cNvPr id="5" name="Google Shape;684;p29">
            <a:extLst>
              <a:ext uri="{FF2B5EF4-FFF2-40B4-BE49-F238E27FC236}">
                <a16:creationId xmlns:a16="http://schemas.microsoft.com/office/drawing/2014/main" id="{0E33B239-5A56-C84F-A83F-91A4A4C21DA8}"/>
              </a:ext>
            </a:extLst>
          </p:cNvPr>
          <p:cNvGrpSpPr/>
          <p:nvPr/>
        </p:nvGrpSpPr>
        <p:grpSpPr>
          <a:xfrm>
            <a:off x="2814594" y="1564647"/>
            <a:ext cx="3514811" cy="3252003"/>
            <a:chOff x="2991269" y="1153325"/>
            <a:chExt cx="3514811" cy="3252003"/>
          </a:xfrm>
        </p:grpSpPr>
        <p:sp>
          <p:nvSpPr>
            <p:cNvPr id="6" name="Google Shape;685;p29">
              <a:extLst>
                <a:ext uri="{FF2B5EF4-FFF2-40B4-BE49-F238E27FC236}">
                  <a16:creationId xmlns:a16="http://schemas.microsoft.com/office/drawing/2014/main" id="{929E2AB0-C89F-2240-8516-22DA13CD2391}"/>
                </a:ext>
              </a:extLst>
            </p:cNvPr>
            <p:cNvSpPr/>
            <p:nvPr/>
          </p:nvSpPr>
          <p:spPr>
            <a:xfrm>
              <a:off x="3477586" y="2585458"/>
              <a:ext cx="2541910" cy="950456"/>
            </a:xfrm>
            <a:custGeom>
              <a:avLst/>
              <a:gdLst/>
              <a:ahLst/>
              <a:cxnLst/>
              <a:rect l="l" t="t" r="r" b="b"/>
              <a:pathLst>
                <a:path w="126826" h="43529" extrusionOk="0">
                  <a:moveTo>
                    <a:pt x="0" y="20002"/>
                  </a:moveTo>
                  <a:lnTo>
                    <a:pt x="63389" y="43529"/>
                  </a:lnTo>
                  <a:lnTo>
                    <a:pt x="126826" y="19907"/>
                  </a:lnTo>
                  <a:lnTo>
                    <a:pt x="6358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7" name="Google Shape;686;p29">
              <a:extLst>
                <a:ext uri="{FF2B5EF4-FFF2-40B4-BE49-F238E27FC236}">
                  <a16:creationId xmlns:a16="http://schemas.microsoft.com/office/drawing/2014/main" id="{97D34357-9667-4D41-AE75-CCEDEBCF1C54}"/>
                </a:ext>
              </a:extLst>
            </p:cNvPr>
            <p:cNvSpPr/>
            <p:nvPr/>
          </p:nvSpPr>
          <p:spPr>
            <a:xfrm>
              <a:off x="2991269" y="3020977"/>
              <a:ext cx="1758228" cy="1384350"/>
            </a:xfrm>
            <a:custGeom>
              <a:avLst/>
              <a:gdLst/>
              <a:ahLst/>
              <a:cxnLst/>
              <a:rect l="l" t="t" r="r" b="b"/>
              <a:pathLst>
                <a:path w="87725" h="63817" extrusionOk="0">
                  <a:moveTo>
                    <a:pt x="24288" y="0"/>
                  </a:moveTo>
                  <a:lnTo>
                    <a:pt x="0" y="29908"/>
                  </a:lnTo>
                  <a:lnTo>
                    <a:pt x="87725" y="63817"/>
                  </a:lnTo>
                  <a:lnTo>
                    <a:pt x="87725" y="42291"/>
                  </a:lnTo>
                  <a:lnTo>
                    <a:pt x="87725" y="2352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</p:sp>
        <p:sp>
          <p:nvSpPr>
            <p:cNvPr id="8" name="Google Shape;687;p29">
              <a:extLst>
                <a:ext uri="{FF2B5EF4-FFF2-40B4-BE49-F238E27FC236}">
                  <a16:creationId xmlns:a16="http://schemas.microsoft.com/office/drawing/2014/main" id="{D5425B59-B1CF-3D45-A99D-57CDAEDFC7E9}"/>
                </a:ext>
              </a:extLst>
            </p:cNvPr>
            <p:cNvSpPr/>
            <p:nvPr/>
          </p:nvSpPr>
          <p:spPr>
            <a:xfrm flipH="1">
              <a:off x="4747852" y="3020977"/>
              <a:ext cx="1758228" cy="1384350"/>
            </a:xfrm>
            <a:custGeom>
              <a:avLst/>
              <a:gdLst/>
              <a:ahLst/>
              <a:cxnLst/>
              <a:rect l="l" t="t" r="r" b="b"/>
              <a:pathLst>
                <a:path w="87725" h="63817" extrusionOk="0">
                  <a:moveTo>
                    <a:pt x="24288" y="0"/>
                  </a:moveTo>
                  <a:lnTo>
                    <a:pt x="0" y="29908"/>
                  </a:lnTo>
                  <a:lnTo>
                    <a:pt x="87725" y="63817"/>
                  </a:lnTo>
                  <a:lnTo>
                    <a:pt x="87725" y="42291"/>
                  </a:lnTo>
                  <a:lnTo>
                    <a:pt x="87725" y="2352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Google Shape;688;p29">
              <a:extLst>
                <a:ext uri="{FF2B5EF4-FFF2-40B4-BE49-F238E27FC236}">
                  <a16:creationId xmlns:a16="http://schemas.microsoft.com/office/drawing/2014/main" id="{D6C96BB3-2702-0346-BDC9-E838A6DC21DE}"/>
                </a:ext>
              </a:extLst>
            </p:cNvPr>
            <p:cNvSpPr/>
            <p:nvPr/>
          </p:nvSpPr>
          <p:spPr>
            <a:xfrm>
              <a:off x="3969199" y="2001324"/>
              <a:ext cx="1565850" cy="585863"/>
            </a:xfrm>
            <a:custGeom>
              <a:avLst/>
              <a:gdLst/>
              <a:ahLst/>
              <a:cxnLst/>
              <a:rect l="l" t="t" r="r" b="b"/>
              <a:pathLst>
                <a:path w="24053" h="8150" extrusionOk="0">
                  <a:moveTo>
                    <a:pt x="0" y="3827"/>
                  </a:moveTo>
                  <a:lnTo>
                    <a:pt x="11976" y="8150"/>
                  </a:lnTo>
                  <a:lnTo>
                    <a:pt x="24053" y="3827"/>
                  </a:lnTo>
                  <a:lnTo>
                    <a:pt x="1212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10" name="Google Shape;689;p29">
              <a:extLst>
                <a:ext uri="{FF2B5EF4-FFF2-40B4-BE49-F238E27FC236}">
                  <a16:creationId xmlns:a16="http://schemas.microsoft.com/office/drawing/2014/main" id="{D88E9582-C614-5648-8849-7D2F1782725B}"/>
                </a:ext>
              </a:extLst>
            </p:cNvPr>
            <p:cNvSpPr/>
            <p:nvPr/>
          </p:nvSpPr>
          <p:spPr>
            <a:xfrm>
              <a:off x="3563255" y="2275837"/>
              <a:ext cx="1189300" cy="1015326"/>
            </a:xfrm>
            <a:custGeom>
              <a:avLst/>
              <a:gdLst/>
              <a:ahLst/>
              <a:cxnLst/>
              <a:rect l="l" t="t" r="r" b="b"/>
              <a:pathLst>
                <a:path w="18238" h="14114" extrusionOk="0">
                  <a:moveTo>
                    <a:pt x="6262" y="0"/>
                  </a:moveTo>
                  <a:lnTo>
                    <a:pt x="18238" y="4324"/>
                  </a:lnTo>
                  <a:lnTo>
                    <a:pt x="18238" y="14114"/>
                  </a:lnTo>
                  <a:lnTo>
                    <a:pt x="0" y="755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</p:sp>
        <p:sp>
          <p:nvSpPr>
            <p:cNvPr id="11" name="Google Shape;690;p29">
              <a:extLst>
                <a:ext uri="{FF2B5EF4-FFF2-40B4-BE49-F238E27FC236}">
                  <a16:creationId xmlns:a16="http://schemas.microsoft.com/office/drawing/2014/main" id="{E264F9D6-4BAA-C74F-8024-615C583A2D14}"/>
                </a:ext>
              </a:extLst>
            </p:cNvPr>
            <p:cNvSpPr/>
            <p:nvPr/>
          </p:nvSpPr>
          <p:spPr>
            <a:xfrm flipH="1">
              <a:off x="4749365" y="2275837"/>
              <a:ext cx="1189300" cy="1015326"/>
            </a:xfrm>
            <a:custGeom>
              <a:avLst/>
              <a:gdLst/>
              <a:ahLst/>
              <a:cxnLst/>
              <a:rect l="l" t="t" r="r" b="b"/>
              <a:pathLst>
                <a:path w="18238" h="14114" extrusionOk="0">
                  <a:moveTo>
                    <a:pt x="6262" y="0"/>
                  </a:moveTo>
                  <a:lnTo>
                    <a:pt x="18238" y="4324"/>
                  </a:lnTo>
                  <a:lnTo>
                    <a:pt x="18238" y="14114"/>
                  </a:lnTo>
                  <a:lnTo>
                    <a:pt x="0" y="755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2" name="Google Shape;691;p29">
              <a:extLst>
                <a:ext uri="{FF2B5EF4-FFF2-40B4-BE49-F238E27FC236}">
                  <a16:creationId xmlns:a16="http://schemas.microsoft.com/office/drawing/2014/main" id="{E1A36F5A-A8EB-DA4D-9B07-6AB9BF8FC12B}"/>
                </a:ext>
              </a:extLst>
            </p:cNvPr>
            <p:cNvSpPr/>
            <p:nvPr/>
          </p:nvSpPr>
          <p:spPr>
            <a:xfrm>
              <a:off x="4059061" y="1153325"/>
              <a:ext cx="693508" cy="1201140"/>
            </a:xfrm>
            <a:custGeom>
              <a:avLst/>
              <a:gdLst/>
              <a:ahLst/>
              <a:cxnLst/>
              <a:rect l="l" t="t" r="r" b="b"/>
              <a:pathLst>
                <a:path w="10635" h="16697" extrusionOk="0">
                  <a:moveTo>
                    <a:pt x="10635" y="0"/>
                  </a:moveTo>
                  <a:lnTo>
                    <a:pt x="0" y="12722"/>
                  </a:lnTo>
                  <a:lnTo>
                    <a:pt x="10635" y="1669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</p:sp>
        <p:sp>
          <p:nvSpPr>
            <p:cNvPr id="13" name="Google Shape;692;p29">
              <a:extLst>
                <a:ext uri="{FF2B5EF4-FFF2-40B4-BE49-F238E27FC236}">
                  <a16:creationId xmlns:a16="http://schemas.microsoft.com/office/drawing/2014/main" id="{3968C5FE-C165-7846-9236-FD1C98FEEBB7}"/>
                </a:ext>
              </a:extLst>
            </p:cNvPr>
            <p:cNvSpPr/>
            <p:nvPr/>
          </p:nvSpPr>
          <p:spPr>
            <a:xfrm flipH="1">
              <a:off x="4749350" y="1153325"/>
              <a:ext cx="693508" cy="1201140"/>
            </a:xfrm>
            <a:custGeom>
              <a:avLst/>
              <a:gdLst/>
              <a:ahLst/>
              <a:cxnLst/>
              <a:rect l="l" t="t" r="r" b="b"/>
              <a:pathLst>
                <a:path w="10635" h="16697" extrusionOk="0">
                  <a:moveTo>
                    <a:pt x="10635" y="0"/>
                  </a:moveTo>
                  <a:lnTo>
                    <a:pt x="0" y="12722"/>
                  </a:lnTo>
                  <a:lnTo>
                    <a:pt x="10635" y="1669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</p:grpSp>
      <p:grpSp>
        <p:nvGrpSpPr>
          <p:cNvPr id="14" name="Google Shape;669;p29">
            <a:extLst>
              <a:ext uri="{FF2B5EF4-FFF2-40B4-BE49-F238E27FC236}">
                <a16:creationId xmlns:a16="http://schemas.microsoft.com/office/drawing/2014/main" id="{5DABC86C-BFB6-734B-9742-1380159657C6}"/>
              </a:ext>
            </a:extLst>
          </p:cNvPr>
          <p:cNvGrpSpPr/>
          <p:nvPr/>
        </p:nvGrpSpPr>
        <p:grpSpPr>
          <a:xfrm>
            <a:off x="756321" y="1835977"/>
            <a:ext cx="4946745" cy="2111259"/>
            <a:chOff x="1699772" y="3156109"/>
            <a:chExt cx="4946745" cy="2111259"/>
          </a:xfrm>
        </p:grpSpPr>
        <p:cxnSp>
          <p:nvCxnSpPr>
            <p:cNvPr id="15" name="Google Shape;670;p29">
              <a:extLst>
                <a:ext uri="{FF2B5EF4-FFF2-40B4-BE49-F238E27FC236}">
                  <a16:creationId xmlns:a16="http://schemas.microsoft.com/office/drawing/2014/main" id="{EC08CA3F-45A7-354C-A6AC-AD5E317C7B34}"/>
                </a:ext>
              </a:extLst>
            </p:cNvPr>
            <p:cNvCxnSpPr/>
            <p:nvPr/>
          </p:nvCxnSpPr>
          <p:spPr>
            <a:xfrm>
              <a:off x="6038025" y="3312550"/>
              <a:ext cx="5820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6" name="Google Shape;671;p29">
              <a:extLst>
                <a:ext uri="{FF2B5EF4-FFF2-40B4-BE49-F238E27FC236}">
                  <a16:creationId xmlns:a16="http://schemas.microsoft.com/office/drawing/2014/main" id="{30B05916-9E97-FF47-AA66-8FD2ED349D2F}"/>
                </a:ext>
              </a:extLst>
            </p:cNvPr>
            <p:cNvSpPr txBox="1"/>
            <p:nvPr/>
          </p:nvSpPr>
          <p:spPr>
            <a:xfrm>
              <a:off x="1699772" y="3882868"/>
              <a:ext cx="1867200" cy="138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1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Structural Design and materials selection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US" sz="800" b="1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First, we designed the general structure of the microgripper and select the materials which are suitable to develop the desired result.</a:t>
              </a:r>
            </a:p>
          </p:txBody>
        </p:sp>
        <p:sp>
          <p:nvSpPr>
            <p:cNvPr id="17" name="Google Shape;672;p29">
              <a:extLst>
                <a:ext uri="{FF2B5EF4-FFF2-40B4-BE49-F238E27FC236}">
                  <a16:creationId xmlns:a16="http://schemas.microsoft.com/office/drawing/2014/main" id="{18039D26-4F79-594F-AE22-B904CD1F6FC2}"/>
                </a:ext>
              </a:extLst>
            </p:cNvPr>
            <p:cNvSpPr/>
            <p:nvPr/>
          </p:nvSpPr>
          <p:spPr>
            <a:xfrm>
              <a:off x="6424027" y="3212150"/>
              <a:ext cx="198600" cy="198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673;p29">
              <a:extLst>
                <a:ext uri="{FF2B5EF4-FFF2-40B4-BE49-F238E27FC236}">
                  <a16:creationId xmlns:a16="http://schemas.microsoft.com/office/drawing/2014/main" id="{7B142E1C-1869-2847-AA37-12A6FE8CA390}"/>
                </a:ext>
              </a:extLst>
            </p:cNvPr>
            <p:cNvSpPr txBox="1"/>
            <p:nvPr/>
          </p:nvSpPr>
          <p:spPr>
            <a:xfrm>
              <a:off x="6399017" y="3156109"/>
              <a:ext cx="247500" cy="312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chemeClr val="lt1"/>
                  </a:solidFill>
                  <a:latin typeface="Barlow"/>
                  <a:ea typeface="Barlow"/>
                  <a:cs typeface="Barlow"/>
                  <a:sym typeface="Barlow"/>
                </a:rPr>
                <a:t>3</a:t>
              </a:r>
              <a:endParaRPr sz="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19" name="Google Shape;674;p29">
            <a:extLst>
              <a:ext uri="{FF2B5EF4-FFF2-40B4-BE49-F238E27FC236}">
                <a16:creationId xmlns:a16="http://schemas.microsoft.com/office/drawing/2014/main" id="{1034A9E0-3898-7744-8BFE-5E29F0FD54A4}"/>
              </a:ext>
            </a:extLst>
          </p:cNvPr>
          <p:cNvGrpSpPr/>
          <p:nvPr/>
        </p:nvGrpSpPr>
        <p:grpSpPr>
          <a:xfrm>
            <a:off x="2359744" y="1461073"/>
            <a:ext cx="5212564" cy="1699473"/>
            <a:chOff x="2498491" y="987186"/>
            <a:chExt cx="5212564" cy="1699473"/>
          </a:xfrm>
        </p:grpSpPr>
        <p:sp>
          <p:nvSpPr>
            <p:cNvPr id="20" name="Google Shape;675;p29">
              <a:extLst>
                <a:ext uri="{FF2B5EF4-FFF2-40B4-BE49-F238E27FC236}">
                  <a16:creationId xmlns:a16="http://schemas.microsoft.com/office/drawing/2014/main" id="{D17A950A-430F-5548-9CFA-202A2287F684}"/>
                </a:ext>
              </a:extLst>
            </p:cNvPr>
            <p:cNvSpPr txBox="1"/>
            <p:nvPr/>
          </p:nvSpPr>
          <p:spPr>
            <a:xfrm>
              <a:off x="5843855" y="987186"/>
              <a:ext cx="1867200" cy="138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1" dirty="0">
                  <a:solidFill>
                    <a:schemeClr val="dk1"/>
                  </a:solidFill>
                  <a:latin typeface="Barlow"/>
                  <a:ea typeface="Barlow"/>
                  <a:cs typeface="Barlow"/>
                  <a:sym typeface="Barlow"/>
                </a:rPr>
                <a:t>Simulation of magnetic forces and interactions</a:t>
              </a:r>
              <a:endParaRPr sz="1200" b="1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endParaRPr>
            </a:p>
            <a:p>
              <a:pPr marL="0" lvl="0" indent="0" algn="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 dirty="0">
                  <a:solidFill>
                    <a:schemeClr val="dk1"/>
                  </a:solidFill>
                  <a:latin typeface="Barlow"/>
                  <a:ea typeface="Barlow"/>
                  <a:cs typeface="Barlow"/>
                  <a:sym typeface="Barlow"/>
                </a:rPr>
                <a:t>Select and use specialized software to develop simulations and mathematical analysis .</a:t>
              </a:r>
              <a:endParaRPr sz="800" b="1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cxnSp>
          <p:nvCxnSpPr>
            <p:cNvPr id="21" name="Google Shape;676;p29">
              <a:extLst>
                <a:ext uri="{FF2B5EF4-FFF2-40B4-BE49-F238E27FC236}">
                  <a16:creationId xmlns:a16="http://schemas.microsoft.com/office/drawing/2014/main" id="{FBCC4428-49B4-E948-91E6-8663781A1AF0}"/>
                </a:ext>
              </a:extLst>
            </p:cNvPr>
            <p:cNvCxnSpPr/>
            <p:nvPr/>
          </p:nvCxnSpPr>
          <p:spPr>
            <a:xfrm rot="10800000">
              <a:off x="2587350" y="2536350"/>
              <a:ext cx="10437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2" name="Google Shape;677;p29">
              <a:extLst>
                <a:ext uri="{FF2B5EF4-FFF2-40B4-BE49-F238E27FC236}">
                  <a16:creationId xmlns:a16="http://schemas.microsoft.com/office/drawing/2014/main" id="{22B126CC-DE95-8647-96E7-6AAE027D32EA}"/>
                </a:ext>
              </a:extLst>
            </p:cNvPr>
            <p:cNvSpPr/>
            <p:nvPr/>
          </p:nvSpPr>
          <p:spPr>
            <a:xfrm>
              <a:off x="2523501" y="2431050"/>
              <a:ext cx="198600" cy="198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678;p29">
              <a:extLst>
                <a:ext uri="{FF2B5EF4-FFF2-40B4-BE49-F238E27FC236}">
                  <a16:creationId xmlns:a16="http://schemas.microsoft.com/office/drawing/2014/main" id="{66A192D2-225D-6C47-BA39-DC036F3508BB}"/>
                </a:ext>
              </a:extLst>
            </p:cNvPr>
            <p:cNvSpPr txBox="1"/>
            <p:nvPr/>
          </p:nvSpPr>
          <p:spPr>
            <a:xfrm>
              <a:off x="2498491" y="2373759"/>
              <a:ext cx="247500" cy="312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chemeClr val="lt1"/>
                  </a:solidFill>
                  <a:latin typeface="Barlow"/>
                  <a:ea typeface="Barlow"/>
                  <a:cs typeface="Barlow"/>
                  <a:sym typeface="Barlow"/>
                </a:rPr>
                <a:t>2</a:t>
              </a:r>
              <a:endParaRPr sz="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24" name="Google Shape;679;p29">
            <a:extLst>
              <a:ext uri="{FF2B5EF4-FFF2-40B4-BE49-F238E27FC236}">
                <a16:creationId xmlns:a16="http://schemas.microsoft.com/office/drawing/2014/main" id="{5B0A453B-42F8-DE4C-BD5F-A91940E5B59A}"/>
              </a:ext>
            </a:extLst>
          </p:cNvPr>
          <p:cNvGrpSpPr/>
          <p:nvPr/>
        </p:nvGrpSpPr>
        <p:grpSpPr>
          <a:xfrm>
            <a:off x="4979165" y="3400905"/>
            <a:ext cx="3599586" cy="1384500"/>
            <a:chOff x="4908100" y="889950"/>
            <a:chExt cx="3599586" cy="1384500"/>
          </a:xfrm>
        </p:grpSpPr>
        <p:cxnSp>
          <p:nvCxnSpPr>
            <p:cNvPr id="25" name="Google Shape;680;p29">
              <a:extLst>
                <a:ext uri="{FF2B5EF4-FFF2-40B4-BE49-F238E27FC236}">
                  <a16:creationId xmlns:a16="http://schemas.microsoft.com/office/drawing/2014/main" id="{5D15332F-2F5F-C64D-90E5-7E5D4C0DD66F}"/>
                </a:ext>
              </a:extLst>
            </p:cNvPr>
            <p:cNvCxnSpPr/>
            <p:nvPr/>
          </p:nvCxnSpPr>
          <p:spPr>
            <a:xfrm>
              <a:off x="4908100" y="1593250"/>
              <a:ext cx="17151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6" name="Google Shape;681;p29">
              <a:extLst>
                <a:ext uri="{FF2B5EF4-FFF2-40B4-BE49-F238E27FC236}">
                  <a16:creationId xmlns:a16="http://schemas.microsoft.com/office/drawing/2014/main" id="{8D62F9A5-E0F8-DE43-AE25-685AFC021C97}"/>
                </a:ext>
              </a:extLst>
            </p:cNvPr>
            <p:cNvSpPr txBox="1"/>
            <p:nvPr/>
          </p:nvSpPr>
          <p:spPr>
            <a:xfrm>
              <a:off x="6640486" y="889950"/>
              <a:ext cx="1867200" cy="138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1" dirty="0">
                  <a:solidFill>
                    <a:schemeClr val="dk1"/>
                  </a:solidFill>
                  <a:latin typeface="Barlow"/>
                  <a:ea typeface="Barlow"/>
                  <a:cs typeface="Barlow"/>
                  <a:sym typeface="Barlow"/>
                </a:rPr>
                <a:t>Analysis of forces and design a plan to continue with the simulations</a:t>
              </a:r>
              <a:endParaRPr sz="1200" b="1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 dirty="0">
                  <a:solidFill>
                    <a:schemeClr val="dk1"/>
                  </a:solidFill>
                  <a:latin typeface="Barlow"/>
                  <a:ea typeface="Barlow"/>
                  <a:cs typeface="Barlow"/>
                  <a:sym typeface="Barlow"/>
                </a:rPr>
                <a:t>Having the theory of the magnetic forces and the analysis of the magnetic interactions take a decision to generate a geometry</a:t>
              </a:r>
              <a:endParaRPr sz="800" b="1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27" name="Google Shape;682;p29">
              <a:extLst>
                <a:ext uri="{FF2B5EF4-FFF2-40B4-BE49-F238E27FC236}">
                  <a16:creationId xmlns:a16="http://schemas.microsoft.com/office/drawing/2014/main" id="{9E242381-8BF5-3A41-8DBA-CADAD12593ED}"/>
                </a:ext>
              </a:extLst>
            </p:cNvPr>
            <p:cNvSpPr/>
            <p:nvPr/>
          </p:nvSpPr>
          <p:spPr>
            <a:xfrm>
              <a:off x="6427830" y="1493307"/>
              <a:ext cx="198600" cy="198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683;p29">
              <a:extLst>
                <a:ext uri="{FF2B5EF4-FFF2-40B4-BE49-F238E27FC236}">
                  <a16:creationId xmlns:a16="http://schemas.microsoft.com/office/drawing/2014/main" id="{2C3DD6E1-B532-6744-8F2F-550061278A8B}"/>
                </a:ext>
              </a:extLst>
            </p:cNvPr>
            <p:cNvSpPr txBox="1"/>
            <p:nvPr/>
          </p:nvSpPr>
          <p:spPr>
            <a:xfrm>
              <a:off x="6402820" y="1436790"/>
              <a:ext cx="247500" cy="312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chemeClr val="lt1"/>
                  </a:solidFill>
                  <a:latin typeface="Barlow"/>
                  <a:ea typeface="Barlow"/>
                  <a:cs typeface="Barlow"/>
                  <a:sym typeface="Barlow"/>
                </a:rPr>
                <a:t>1</a:t>
              </a:r>
              <a:endParaRPr sz="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878866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D6D810-8096-F944-8D8E-83632D34A04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O" dirty="0"/>
              <a:t>Materials and Methods</a:t>
            </a:r>
          </a:p>
        </p:txBody>
      </p:sp>
    </p:spTree>
    <p:extLst>
      <p:ext uri="{BB962C8B-B14F-4D97-AF65-F5344CB8AC3E}">
        <p14:creationId xmlns:p14="http://schemas.microsoft.com/office/powerpoint/2010/main" val="35780146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FB599-B309-8A4E-A21F-FC2B7B491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O" dirty="0"/>
              <a:t>Description of the movement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B8B48F-70DD-A84D-8DBD-409C594202B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76DF2E18-308A-BF41-B318-D9B194A953E0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7502" y="1677543"/>
            <a:ext cx="4232082" cy="216410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2D841DD-B3D7-EC4A-A8D0-EB01E1589AF8}"/>
              </a:ext>
            </a:extLst>
          </p:cNvPr>
          <p:cNvSpPr txBox="1"/>
          <p:nvPr/>
        </p:nvSpPr>
        <p:spPr>
          <a:xfrm>
            <a:off x="3158361" y="4301655"/>
            <a:ext cx="478668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O" sz="1050" dirty="0"/>
              <a:t>Sheridan, R., Roche, J., &amp; Lofland, S. E. (2014). Numerical </a:t>
            </a:r>
            <a:r>
              <a:rPr lang="en-US" sz="1050" dirty="0"/>
              <a:t>    </a:t>
            </a:r>
            <a:r>
              <a:rPr lang="en-CO" sz="1050" dirty="0"/>
              <a:t>simulation and experimental validation of the large deformation bending and folding behavior of magneto-active elastomer composites. </a:t>
            </a:r>
            <a:r>
              <a:rPr lang="en-CO" sz="1050" i="1" dirty="0"/>
              <a:t>Smart materials and structures</a:t>
            </a:r>
            <a:r>
              <a:rPr lang="en-CO" sz="1050" dirty="0"/>
              <a:t>, </a:t>
            </a:r>
            <a:r>
              <a:rPr lang="en-CO" sz="1050" i="1" dirty="0"/>
              <a:t>23</a:t>
            </a:r>
            <a:r>
              <a:rPr lang="en-CO" sz="1050" dirty="0"/>
              <a:t>(9), 094004. </a:t>
            </a:r>
          </a:p>
        </p:txBody>
      </p:sp>
    </p:spTree>
    <p:extLst>
      <p:ext uri="{BB962C8B-B14F-4D97-AF65-F5344CB8AC3E}">
        <p14:creationId xmlns:p14="http://schemas.microsoft.com/office/powerpoint/2010/main" val="709575090"/>
      </p:ext>
    </p:extLst>
  </p:cSld>
  <p:clrMapOvr>
    <a:masterClrMapping/>
  </p:clrMapOvr>
</p:sld>
</file>

<file path=ppt/theme/theme1.xml><?xml version="1.0" encoding="utf-8"?>
<a:theme xmlns:a="http://schemas.openxmlformats.org/drawingml/2006/main" name="Lodovico template">
  <a:themeElements>
    <a:clrScheme name="Custom 347">
      <a:dk1>
        <a:srgbClr val="272A36"/>
      </a:dk1>
      <a:lt1>
        <a:srgbClr val="FFFFFF"/>
      </a:lt1>
      <a:dk2>
        <a:srgbClr val="808392"/>
      </a:dk2>
      <a:lt2>
        <a:srgbClr val="E0E0E7"/>
      </a:lt2>
      <a:accent1>
        <a:srgbClr val="FFAD1D"/>
      </a:accent1>
      <a:accent2>
        <a:srgbClr val="EB7700"/>
      </a:accent2>
      <a:accent3>
        <a:srgbClr val="FD7E6B"/>
      </a:accent3>
      <a:accent4>
        <a:srgbClr val="F03131"/>
      </a:accent4>
      <a:accent5>
        <a:srgbClr val="41B5FF"/>
      </a:accent5>
      <a:accent6>
        <a:srgbClr val="1E87CA"/>
      </a:accent6>
      <a:hlink>
        <a:srgbClr val="272A36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1020E3BC4D9E5946B8519EC903E1D2D8" ma:contentTypeVersion="15" ma:contentTypeDescription="Crear nuevo documento." ma:contentTypeScope="" ma:versionID="4719fff4955102ae711269344ae484da">
  <xsd:schema xmlns:xsd="http://www.w3.org/2001/XMLSchema" xmlns:xs="http://www.w3.org/2001/XMLSchema" xmlns:p="http://schemas.microsoft.com/office/2006/metadata/properties" xmlns:ns3="fa7e26b2-5651-4109-9bcc-4045094b0554" xmlns:ns4="485f0894-4906-4cf0-9a07-40bae8ee7744" targetNamespace="http://schemas.microsoft.com/office/2006/metadata/properties" ma:root="true" ma:fieldsID="fe73d84c0504b0bb90205ded51ea2971" ns3:_="" ns4:_="">
    <xsd:import namespace="fa7e26b2-5651-4109-9bcc-4045094b0554"/>
    <xsd:import namespace="485f0894-4906-4cf0-9a07-40bae8ee7744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3:LastSharedByUser" minOccurs="0"/>
                <xsd:element ref="ns3:LastSharedByTime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MediaServiceAutoTags" minOccurs="0"/>
                <xsd:element ref="ns4:MediaServiceOCR" minOccurs="0"/>
                <xsd:element ref="ns4:MediaServiceLocation" minOccurs="0"/>
                <xsd:element ref="ns4:MediaServiceEventHashCode" minOccurs="0"/>
                <xsd:element ref="ns4:MediaServiceGenerationTime" minOccurs="0"/>
                <xsd:element ref="ns4:MediaServiceAutoKeyPoints" minOccurs="0"/>
                <xsd:element ref="ns4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a7e26b2-5651-4109-9bcc-4045094b0554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Compartido con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Detalles de uso compartido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Hash de la sugerencia para compartir" ma:description="" ma:hidden="true" ma:internalName="SharingHintHash" ma:readOnly="true">
      <xsd:simpleType>
        <xsd:restriction base="dms:Text"/>
      </xsd:simpleType>
    </xsd:element>
    <xsd:element name="LastSharedByUser" ma:index="11" nillable="true" ma:displayName="Última vez que se compartió por usuario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2" nillable="true" ma:displayName="Última vez que se compartió por hora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5f0894-4906-4cf0-9a07-40bae8ee774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3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4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6" nillable="true" ma:displayName="MediaServiceAutoTags" ma:internalName="MediaServiceAutoTags" ma:readOnly="true">
      <xsd:simpleType>
        <xsd:restriction base="dms:Text"/>
      </xsd:simpleType>
    </xsd:element>
    <xsd:element name="MediaServiceOCR" ma:index="17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8" nillable="true" ma:displayName="MediaServiceLocation" ma:internalName="MediaServiceLocation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20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21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2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B108E63-21C4-4930-96B1-26BB587406F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8A57602-27D6-4ED3-9A11-9B78F19ED9E4}">
  <ds:schemaRefs>
    <ds:schemaRef ds:uri="http://schemas.microsoft.com/office/2006/metadata/properties"/>
    <ds:schemaRef ds:uri="http://purl.org/dc/elements/1.1/"/>
    <ds:schemaRef ds:uri="http://purl.org/dc/dcmitype/"/>
    <ds:schemaRef ds:uri="http://schemas.microsoft.com/office/2006/documentManagement/types"/>
    <ds:schemaRef ds:uri="fa7e26b2-5651-4109-9bcc-4045094b0554"/>
    <ds:schemaRef ds:uri="http://www.w3.org/XML/1998/namespace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485f0894-4906-4cf0-9a07-40bae8ee7744"/>
  </ds:schemaRefs>
</ds:datastoreItem>
</file>

<file path=customXml/itemProps3.xml><?xml version="1.0" encoding="utf-8"?>
<ds:datastoreItem xmlns:ds="http://schemas.openxmlformats.org/officeDocument/2006/customXml" ds:itemID="{B9EBD670-8B6B-446E-9B9F-CC6723D5414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a7e26b2-5651-4109-9bcc-4045094b0554"/>
    <ds:schemaRef ds:uri="485f0894-4906-4cf0-9a07-40bae8ee774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22355</TotalTime>
  <Words>836</Words>
  <Application>Microsoft Macintosh PowerPoint</Application>
  <PresentationFormat>On-screen Show (16:9)</PresentationFormat>
  <Paragraphs>137</Paragraphs>
  <Slides>24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3" baseType="lpstr">
      <vt:lpstr>Times</vt:lpstr>
      <vt:lpstr>Barlow SemiBold</vt:lpstr>
      <vt:lpstr>Cambria Math</vt:lpstr>
      <vt:lpstr>Arial</vt:lpstr>
      <vt:lpstr>Roboto</vt:lpstr>
      <vt:lpstr>Barlow Light</vt:lpstr>
      <vt:lpstr>Helvetica</vt:lpstr>
      <vt:lpstr>Barlow</vt:lpstr>
      <vt:lpstr>Lodovico template</vt:lpstr>
      <vt:lpstr>Simulating magnetic interactions of microgrippers designed for pollutant removal in wastewater </vt:lpstr>
      <vt:lpstr>Introduction</vt:lpstr>
      <vt:lpstr>PowerPoint Presentation</vt:lpstr>
      <vt:lpstr>State of the art</vt:lpstr>
      <vt:lpstr>Objective</vt:lpstr>
      <vt:lpstr>First draft</vt:lpstr>
      <vt:lpstr>Scope and plan</vt:lpstr>
      <vt:lpstr>Materials and Methods</vt:lpstr>
      <vt:lpstr>Description of the movement</vt:lpstr>
      <vt:lpstr>Calculating the magnetic forces</vt:lpstr>
      <vt:lpstr>PowerPoint Presentation</vt:lpstr>
      <vt:lpstr>PowerPoint Presentation</vt:lpstr>
      <vt:lpstr>Comsol and Matlab </vt:lpstr>
      <vt:lpstr>General structure and geometry design</vt:lpstr>
      <vt:lpstr>Results and analysis</vt:lpstr>
      <vt:lpstr>Simulation results – Comsol </vt:lpstr>
      <vt:lpstr>PowerPoint Presentation</vt:lpstr>
      <vt:lpstr>PowerPoint Presentation</vt:lpstr>
      <vt:lpstr>Analytical results - Matlab</vt:lpstr>
      <vt:lpstr>PowerPoint Presentation</vt:lpstr>
      <vt:lpstr>PowerPoint Presentation</vt:lpstr>
      <vt:lpstr>Conclusions</vt:lpstr>
      <vt:lpstr>Future work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Mabel Juliana Noguera Contreras</dc:creator>
  <cp:lastModifiedBy>Diego Felipe Martinez Valencia</cp:lastModifiedBy>
  <cp:revision>73</cp:revision>
  <dcterms:modified xsi:type="dcterms:W3CDTF">2021-07-09T03:29:55Z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0x0101001020E3BC4D9E5946B8519EC903E1D2D8</vt:lpwstr>
  </property>
</Properties>
</file>